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0"/>
  </p:notesMasterIdLst>
  <p:sldIdLst>
    <p:sldId id="256" r:id="rId5"/>
    <p:sldId id="257" r:id="rId6"/>
    <p:sldId id="258" r:id="rId7"/>
    <p:sldId id="259" r:id="rId8"/>
    <p:sldId id="268" r:id="rId9"/>
    <p:sldId id="291" r:id="rId10"/>
    <p:sldId id="292"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287" r:id="rId24"/>
    <p:sldId id="288" r:id="rId25"/>
    <p:sldId id="260" r:id="rId26"/>
    <p:sldId id="271" r:id="rId27"/>
    <p:sldId id="272" r:id="rId28"/>
    <p:sldId id="273" r:id="rId29"/>
    <p:sldId id="274" r:id="rId30"/>
    <p:sldId id="279" r:id="rId31"/>
    <p:sldId id="280" r:id="rId32"/>
    <p:sldId id="281" r:id="rId33"/>
    <p:sldId id="262" r:id="rId34"/>
    <p:sldId id="276" r:id="rId35"/>
    <p:sldId id="275" r:id="rId36"/>
    <p:sldId id="277" r:id="rId37"/>
    <p:sldId id="278" r:id="rId38"/>
    <p:sldId id="282" r:id="rId39"/>
    <p:sldId id="283" r:id="rId40"/>
    <p:sldId id="284" r:id="rId41"/>
    <p:sldId id="285" r:id="rId42"/>
    <p:sldId id="263" r:id="rId43"/>
    <p:sldId id="264" r:id="rId44"/>
    <p:sldId id="265" r:id="rId45"/>
    <p:sldId id="286" r:id="rId46"/>
    <p:sldId id="289" r:id="rId47"/>
    <p:sldId id="290" r:id="rId48"/>
    <p:sldId id="266" r:id="rId49"/>
  </p:sldIdLst>
  <p:sldSz cx="18288000" cy="10287000"/>
  <p:notesSz cx="6858000" cy="9144000"/>
  <p:embeddedFontLst>
    <p:embeddedFont>
      <p:font typeface="Century" panose="02040604050505020304" pitchFamily="18" charset="0"/>
      <p:regular r:id="rId51"/>
    </p:embeddedFont>
    <p:embeddedFont>
      <p:font typeface="Codec Pro" panose="020B0604020202020204" charset="0"/>
      <p:regular r:id="rId52"/>
    </p:embeddedFont>
    <p:embeddedFont>
      <p:font typeface="Codec Pro Bold" panose="020B060402020202020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2693" autoAdjust="0"/>
  </p:normalViewPr>
  <p:slideViewPr>
    <p:cSldViewPr>
      <p:cViewPr varScale="1">
        <p:scale>
          <a:sx n="41" d="100"/>
          <a:sy n="41" d="100"/>
        </p:scale>
        <p:origin x="147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40F5B-E0C9-45F4-B73D-5FDF78EB5ECF}" type="datetimeFigureOut">
              <a:rPr lang="en-IN" smtClean="0"/>
              <a:t>10-01-2024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DAB09-73C1-4435-835F-246AD46E73F8}" type="slidenum">
              <a:rPr lang="en-IN" smtClean="0"/>
              <a:t>‹#›</a:t>
            </a:fld>
            <a:endParaRPr lang="en-IN"/>
          </a:p>
        </p:txBody>
      </p:sp>
    </p:spTree>
    <p:extLst>
      <p:ext uri="{BB962C8B-B14F-4D97-AF65-F5344CB8AC3E}">
        <p14:creationId xmlns:p14="http://schemas.microsoft.com/office/powerpoint/2010/main" val="2948980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rxiv.org/abs/2001.07847" TargetMode="External"/><Relationship Id="rId7" Type="http://schemas.openxmlformats.org/officeDocument/2006/relationships/hyperlink" Target="https://arxiv.org/abs/2103.03423"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ieeexplore.ieee.org/iel7/42/9629464/09469869.pdf" TargetMode="External"/><Relationship Id="rId5" Type="http://schemas.openxmlformats.org/officeDocument/2006/relationships/hyperlink" Target="https://arxiv.org/abs/1904.06652" TargetMode="External"/><Relationship Id="rId4" Type="http://schemas.openxmlformats.org/officeDocument/2006/relationships/hyperlink" Target="https://proceedings.mlr.press/v119/chen20s.htm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We introduce a unique GAN architecture where transformers guide the generation of subtle and diverse anomalies, specifically relevant to the medical domain. Additionally, we employ an attention-based post-processing technique to highlight the generated anomalies, aiding the detection model's focus and interpretability. This approach aims to outperform existing methods by generating more realistic and diverse anomalies, boosting the detection model's performance, and providing interpretable insights into the identified anomalies.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a:t>
            </a:fld>
            <a:endParaRPr lang="en-IN"/>
          </a:p>
        </p:txBody>
      </p:sp>
    </p:spTree>
    <p:extLst>
      <p:ext uri="{BB962C8B-B14F-4D97-AF65-F5344CB8AC3E}">
        <p14:creationId xmlns:p14="http://schemas.microsoft.com/office/powerpoint/2010/main" val="5500430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Michael, Baumgartner., </a:t>
            </a:r>
            <a:r>
              <a:rPr lang="en-US" b="0" i="0" dirty="0" err="1">
                <a:solidFill>
                  <a:srgbClr val="D1D5DB"/>
                </a:solidFill>
                <a:effectLst/>
                <a:latin typeface="Söhne"/>
              </a:rPr>
              <a:t>Saikat</a:t>
            </a:r>
            <a:r>
              <a:rPr lang="en-US" b="0" i="0" dirty="0">
                <a:solidFill>
                  <a:srgbClr val="D1D5DB"/>
                </a:solidFill>
                <a:effectLst/>
                <a:latin typeface="Söhne"/>
              </a:rPr>
              <a:t>, Sinha, Roy., </a:t>
            </a:r>
            <a:r>
              <a:rPr lang="en-US" b="0" i="0" dirty="0" err="1">
                <a:solidFill>
                  <a:srgbClr val="D1D5DB"/>
                </a:solidFill>
                <a:effectLst/>
                <a:latin typeface="Söhne"/>
              </a:rPr>
              <a:t>Tassilo</a:t>
            </a:r>
            <a:r>
              <a:rPr lang="en-US" b="0" i="0" dirty="0">
                <a:solidFill>
                  <a:srgbClr val="D1D5DB"/>
                </a:solidFill>
                <a:effectLst/>
                <a:latin typeface="Söhne"/>
              </a:rPr>
              <a:t>, Wald., Klaus, H., Maier-Hein. (2023). Taming Detection Transformers for Medical Object Detection. arXiv.org, abs/2306.15472:183-188. </a:t>
            </a:r>
            <a:r>
              <a:rPr lang="en-US" b="0" i="0" dirty="0" err="1">
                <a:solidFill>
                  <a:srgbClr val="D1D5DB"/>
                </a:solidFill>
                <a:effectLst/>
                <a:latin typeface="Söhne"/>
              </a:rPr>
              <a:t>doi</a:t>
            </a:r>
            <a:r>
              <a:rPr lang="en-US" b="0" i="0" dirty="0">
                <a:solidFill>
                  <a:srgbClr val="D1D5DB"/>
                </a:solidFill>
                <a:effectLst/>
                <a:latin typeface="Söhne"/>
              </a:rPr>
              <a:t>: 10.1007/978-3-658-41657-7_39</a:t>
            </a:r>
          </a:p>
          <a:p>
            <a:endParaRPr lang="en-US" b="0" i="0" dirty="0">
              <a:solidFill>
                <a:srgbClr val="D1D5DB"/>
              </a:solidFill>
              <a:effectLst/>
              <a:latin typeface="Söhne"/>
            </a:endParaRPr>
          </a:p>
          <a:p>
            <a:r>
              <a:rPr lang="en-US" b="0" i="0" dirty="0">
                <a:solidFill>
                  <a:srgbClr val="D1D5DB"/>
                </a:solidFill>
                <a:effectLst/>
                <a:latin typeface="Söhne"/>
              </a:rPr>
              <a:t>[2]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[3]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[4] (2023). Generative Adversarial Networks for Anomaly Detection in Biomedical Imaging: A Study on Seven Medical Image Datasets. IEEE Access, 11:17906-17921. </a:t>
            </a:r>
            <a:r>
              <a:rPr lang="en-US" b="0" i="0" dirty="0" err="1">
                <a:solidFill>
                  <a:srgbClr val="D1D5DB"/>
                </a:solidFill>
                <a:effectLst/>
                <a:latin typeface="Söhne"/>
              </a:rPr>
              <a:t>doi</a:t>
            </a:r>
            <a:r>
              <a:rPr lang="en-US" b="0" i="0" dirty="0">
                <a:solidFill>
                  <a:srgbClr val="D1D5DB"/>
                </a:solidFill>
                <a:effectLst/>
                <a:latin typeface="Söhne"/>
              </a:rPr>
              <a:t>: 10.1109/access.2023.3244741</a:t>
            </a:r>
          </a:p>
          <a:p>
            <a:endParaRPr lang="en-IN" dirty="0"/>
          </a:p>
          <a:p>
            <a:r>
              <a:rPr lang="en-IN" dirty="0"/>
              <a:t>[5] </a:t>
            </a:r>
            <a:r>
              <a:rPr lang="en-US" dirty="0"/>
              <a:t>(2023). </a:t>
            </a:r>
            <a:r>
              <a:rPr lang="en-US" dirty="0" err="1"/>
              <a:t>MultiNet</a:t>
            </a:r>
            <a:r>
              <a:rPr lang="en-US" dirty="0"/>
              <a:t> with Transformers: A Model for Cancer Diagnosis Using Images.   </a:t>
            </a:r>
            <a:r>
              <a:rPr lang="en-US" dirty="0" err="1"/>
              <a:t>doi</a:t>
            </a:r>
            <a:r>
              <a:rPr lang="en-US" dirty="0"/>
              <a:t>: 10.48550/arxiv.2301.09007</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13</a:t>
            </a:fld>
            <a:endParaRPr lang="en-IN"/>
          </a:p>
        </p:txBody>
      </p:sp>
    </p:spTree>
    <p:extLst>
      <p:ext uri="{BB962C8B-B14F-4D97-AF65-F5344CB8AC3E}">
        <p14:creationId xmlns:p14="http://schemas.microsoft.com/office/powerpoint/2010/main" val="1696132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Unsupervised One-Class Classification</a:t>
            </a:r>
            <a:r>
              <a:rPr lang="en-US" b="0" i="0" dirty="0">
                <a:solidFill>
                  <a:srgbClr val="D1D5DB"/>
                </a:solidFill>
                <a:effectLst/>
                <a:latin typeface="Söhne"/>
              </a:rPr>
              <a:t>:</a:t>
            </a:r>
          </a:p>
          <a:p>
            <a:pPr marL="742950" lvl="1" indent="-285750" algn="l">
              <a:buFont typeface="Arial" panose="020B0604020202020204" pitchFamily="34" charset="0"/>
              <a:buChar char="•"/>
            </a:pPr>
            <a:r>
              <a:rPr lang="en-US" b="0" i="0" dirty="0">
                <a:solidFill>
                  <a:srgbClr val="D1D5DB"/>
                </a:solidFill>
                <a:effectLst/>
                <a:latin typeface="Söhne"/>
              </a:rPr>
              <a:t>Focuses on unsupervised methods for anomaly detection, contrasting with potentially different techniques in your approach.</a:t>
            </a:r>
          </a:p>
          <a:p>
            <a:pPr algn="l">
              <a:buFont typeface="Arial" panose="020B0604020202020204" pitchFamily="34" charset="0"/>
              <a:buChar char="•"/>
            </a:pPr>
            <a:r>
              <a:rPr lang="en-US" b="1" i="0" dirty="0">
                <a:solidFill>
                  <a:srgbClr val="D1D5DB"/>
                </a:solidFill>
                <a:effectLst/>
                <a:latin typeface="Söhne"/>
              </a:rPr>
              <a:t>Challenges in Labeled Data Collection</a:t>
            </a:r>
            <a:r>
              <a:rPr lang="en-US" b="0" i="0" dirty="0">
                <a:solidFill>
                  <a:srgbClr val="D1D5DB"/>
                </a:solidFill>
                <a:effectLst/>
                <a:latin typeface="Söhne"/>
              </a:rPr>
              <a:t>:</a:t>
            </a:r>
          </a:p>
          <a:p>
            <a:pPr marL="742950" lvl="1" indent="-285750" algn="l">
              <a:buFont typeface="Arial" panose="020B0604020202020204" pitchFamily="34" charset="0"/>
              <a:buChar char="•"/>
            </a:pPr>
            <a:r>
              <a:rPr lang="en-US" b="0" i="0" dirty="0">
                <a:solidFill>
                  <a:srgbClr val="D1D5DB"/>
                </a:solidFill>
                <a:effectLst/>
                <a:latin typeface="Söhne"/>
              </a:rPr>
              <a:t>Highlights difficulties in obtaining labeled anomaly data, differing from your methodology, which might involve diverse data augmentation techniques.</a:t>
            </a:r>
          </a:p>
          <a:p>
            <a:pPr algn="l">
              <a:buFont typeface="Arial" panose="020B0604020202020204" pitchFamily="34" charset="0"/>
              <a:buChar char="•"/>
            </a:pPr>
            <a:r>
              <a:rPr lang="en-US" b="1" i="0" dirty="0">
                <a:solidFill>
                  <a:srgbClr val="D1D5DB"/>
                </a:solidFill>
                <a:effectLst/>
                <a:latin typeface="Söhne"/>
              </a:rPr>
              <a:t>Resolution Constraints in Training</a:t>
            </a:r>
            <a:r>
              <a:rPr lang="en-US" b="0" i="0" dirty="0">
                <a:solidFill>
                  <a:srgbClr val="D1D5DB"/>
                </a:solidFill>
                <a:effectLst/>
                <a:latin typeface="Söhne"/>
              </a:rPr>
              <a:t>:</a:t>
            </a:r>
          </a:p>
          <a:p>
            <a:pPr marL="742950" lvl="1" indent="-285750" algn="l">
              <a:buFont typeface="Arial" panose="020B0604020202020204" pitchFamily="34" charset="0"/>
              <a:buChar char="•"/>
            </a:pPr>
            <a:r>
              <a:rPr lang="en-US" b="0" i="0" dirty="0">
                <a:solidFill>
                  <a:srgbClr val="D1D5DB"/>
                </a:solidFill>
                <a:effectLst/>
                <a:latin typeface="Söhne"/>
              </a:rPr>
              <a:t>Discusses limitations in training due to low-resolution CXR images, potentially differing from your approach's strategies for handling image resolution in anomaly detection.</a:t>
            </a:r>
          </a:p>
        </p:txBody>
      </p:sp>
      <p:sp>
        <p:nvSpPr>
          <p:cNvPr id="4" name="Slide Number Placeholder 3"/>
          <p:cNvSpPr>
            <a:spLocks noGrp="1"/>
          </p:cNvSpPr>
          <p:nvPr>
            <p:ph type="sldNum" sz="quarter" idx="5"/>
          </p:nvPr>
        </p:nvSpPr>
        <p:spPr/>
        <p:txBody>
          <a:bodyPr/>
          <a:lstStyle/>
          <a:p>
            <a:fld id="{79DDAB09-73C1-4435-835F-246AD46E73F8}" type="slidenum">
              <a:rPr lang="en-IN" smtClean="0"/>
              <a:t>14</a:t>
            </a:fld>
            <a:endParaRPr lang="en-IN"/>
          </a:p>
        </p:txBody>
      </p:sp>
    </p:spTree>
    <p:extLst>
      <p:ext uri="{BB962C8B-B14F-4D97-AF65-F5344CB8AC3E}">
        <p14:creationId xmlns:p14="http://schemas.microsoft.com/office/powerpoint/2010/main" val="2854537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Your approach utilizes Transformers-based GANs, attentive highlighting, and contrastive learning specifically for anomaly detection in medical images.</a:t>
            </a:r>
          </a:p>
          <a:p>
            <a:pPr algn="l">
              <a:buFont typeface="Arial" panose="020B0604020202020204" pitchFamily="34" charset="0"/>
              <a:buChar char="•"/>
            </a:pPr>
            <a:r>
              <a:rPr lang="en-US" b="0" i="0" dirty="0">
                <a:solidFill>
                  <a:srgbClr val="D1D5DB"/>
                </a:solidFill>
                <a:effectLst/>
                <a:latin typeface="Söhne"/>
              </a:rPr>
              <a:t>In contrast, </a:t>
            </a:r>
            <a:r>
              <a:rPr lang="en-US" b="0" i="0" dirty="0" err="1">
                <a:solidFill>
                  <a:srgbClr val="D1D5DB"/>
                </a:solidFill>
                <a:effectLst/>
                <a:latin typeface="Söhne"/>
              </a:rPr>
              <a:t>TumorGAN</a:t>
            </a:r>
            <a:r>
              <a:rPr lang="en-US" b="0" i="0" dirty="0">
                <a:solidFill>
                  <a:srgbClr val="D1D5DB"/>
                </a:solidFill>
                <a:effectLst/>
                <a:latin typeface="Söhne"/>
              </a:rPr>
              <a:t> focuses on GANs for generating image segmentation pairs, addressing the challenge of brain tumor segmentation.</a:t>
            </a:r>
          </a:p>
          <a:p>
            <a:pPr algn="l">
              <a:buFont typeface="Arial" panose="020B0604020202020204" pitchFamily="34" charset="0"/>
              <a:buChar char="•"/>
            </a:pPr>
            <a:r>
              <a:rPr lang="en-US" b="0" i="0" dirty="0">
                <a:solidFill>
                  <a:srgbClr val="D1D5DB"/>
                </a:solidFill>
                <a:effectLst/>
                <a:latin typeface="Söhne"/>
              </a:rPr>
              <a:t>The techniques and objectives between your approach and </a:t>
            </a:r>
            <a:r>
              <a:rPr lang="en-US" b="0" i="0" dirty="0" err="1">
                <a:solidFill>
                  <a:srgbClr val="D1D5DB"/>
                </a:solidFill>
                <a:effectLst/>
                <a:latin typeface="Söhne"/>
              </a:rPr>
              <a:t>TumorGAN</a:t>
            </a:r>
            <a:r>
              <a:rPr lang="en-US" b="0" i="0" dirty="0">
                <a:solidFill>
                  <a:srgbClr val="D1D5DB"/>
                </a:solidFill>
                <a:effectLst/>
                <a:latin typeface="Söhne"/>
              </a:rPr>
              <a:t> differ, with your methodology tailored towards anomaly detection using advanced techniques, while </a:t>
            </a:r>
            <a:r>
              <a:rPr lang="en-US" b="0" i="0" dirty="0" err="1">
                <a:solidFill>
                  <a:srgbClr val="D1D5DB"/>
                </a:solidFill>
                <a:effectLst/>
                <a:latin typeface="Söhne"/>
              </a:rPr>
              <a:t>TumorGAN</a:t>
            </a:r>
            <a:r>
              <a:rPr lang="en-US" b="0" i="0" dirty="0">
                <a:solidFill>
                  <a:srgbClr val="D1D5DB"/>
                </a:solidFill>
                <a:effectLst/>
                <a:latin typeface="Söhne"/>
              </a:rPr>
              <a:t> concentrates on image pair generation for tumor segmentation.</a:t>
            </a:r>
          </a:p>
        </p:txBody>
      </p:sp>
      <p:sp>
        <p:nvSpPr>
          <p:cNvPr id="4" name="Slide Number Placeholder 3"/>
          <p:cNvSpPr>
            <a:spLocks noGrp="1"/>
          </p:cNvSpPr>
          <p:nvPr>
            <p:ph type="sldNum" sz="quarter" idx="5"/>
          </p:nvPr>
        </p:nvSpPr>
        <p:spPr/>
        <p:txBody>
          <a:bodyPr/>
          <a:lstStyle/>
          <a:p>
            <a:fld id="{79DDAB09-73C1-4435-835F-246AD46E73F8}" type="slidenum">
              <a:rPr lang="en-IN" smtClean="0"/>
              <a:t>15</a:t>
            </a:fld>
            <a:endParaRPr lang="en-IN"/>
          </a:p>
        </p:txBody>
      </p:sp>
    </p:spTree>
    <p:extLst>
      <p:ext uri="{BB962C8B-B14F-4D97-AF65-F5344CB8AC3E}">
        <p14:creationId xmlns:p14="http://schemas.microsoft.com/office/powerpoint/2010/main" val="993861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effectLst/>
                <a:latin typeface="Söhne"/>
              </a:rPr>
              <a:t>Comparative Analysis</a:t>
            </a:r>
            <a:r>
              <a:rPr lang="en-US" b="0" i="0" dirty="0">
                <a:solidFill>
                  <a:srgbClr val="D1D5DB"/>
                </a:solidFill>
                <a:effectLst/>
                <a:latin typeface="Söhne"/>
              </a:rPr>
              <a:t>: Contrasts the benefits of unsupervised anomaly detection methods like </a:t>
            </a:r>
            <a:r>
              <a:rPr lang="en-US" b="0" i="0" dirty="0" err="1">
                <a:solidFill>
                  <a:srgbClr val="D1D5DB"/>
                </a:solidFill>
                <a:effectLst/>
                <a:latin typeface="Söhne"/>
              </a:rPr>
              <a:t>mDDPM</a:t>
            </a:r>
            <a:r>
              <a:rPr lang="en-US" b="0" i="0" dirty="0">
                <a:solidFill>
                  <a:srgbClr val="D1D5DB"/>
                </a:solidFill>
                <a:effectLst/>
                <a:latin typeface="Söhne"/>
              </a:rPr>
              <a:t> with CNN-based models' reliance on extensive expert-annotated data for medical image anomaly detection.</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16</a:t>
            </a:fld>
            <a:endParaRPr lang="en-IN"/>
          </a:p>
        </p:txBody>
      </p:sp>
    </p:spTree>
    <p:extLst>
      <p:ext uri="{BB962C8B-B14F-4D97-AF65-F5344CB8AC3E}">
        <p14:creationId xmlns:p14="http://schemas.microsoft.com/office/powerpoint/2010/main" val="3662270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ts val="4196"/>
              </a:lnSpc>
            </a:pPr>
            <a:r>
              <a:rPr lang="en-US" sz="1200" dirty="0">
                <a:solidFill>
                  <a:srgbClr val="000000"/>
                </a:solidFill>
                <a:latin typeface="Codec Pro" panose="020B0604020202020204" charset="0"/>
              </a:rPr>
              <a:t>Differences:</a:t>
            </a:r>
          </a:p>
          <a:p>
            <a:pPr algn="just">
              <a:lnSpc>
                <a:spcPts val="4196"/>
              </a:lnSpc>
            </a:pPr>
            <a:r>
              <a:rPr lang="en-US" sz="1200" dirty="0">
                <a:solidFill>
                  <a:srgbClr val="000000"/>
                </a:solidFill>
                <a:latin typeface="Codec Pro" panose="020B0604020202020204" charset="0"/>
              </a:rPr>
              <a:t>Technique Focus: Utilizes attention mechanisms, adversarial training, and Model-Agnostic Meta Learning (MAML) for robust feature extraction and adaptability, potentially contrasting with your methodology's techniques.</a:t>
            </a:r>
          </a:p>
          <a:p>
            <a:pPr algn="just">
              <a:lnSpc>
                <a:spcPts val="4196"/>
              </a:lnSpc>
            </a:pPr>
            <a:endParaRPr lang="en-US" sz="1200" dirty="0">
              <a:solidFill>
                <a:srgbClr val="000000"/>
              </a:solidFill>
              <a:latin typeface="Codec Pro" panose="020B0604020202020204" charset="0"/>
            </a:endParaRPr>
          </a:p>
          <a:p>
            <a:pPr algn="just">
              <a:lnSpc>
                <a:spcPts val="4196"/>
              </a:lnSpc>
            </a:pPr>
            <a:r>
              <a:rPr lang="en-US" sz="1200" dirty="0">
                <a:solidFill>
                  <a:srgbClr val="000000"/>
                </a:solidFill>
                <a:latin typeface="Codec Pro" panose="020B0604020202020204" charset="0"/>
              </a:rPr>
              <a:t>Industrial Application Emphasis: Emphasizes the importance of efficient anomaly detection in industrial settings, which may differ from your application context.</a:t>
            </a:r>
          </a:p>
        </p:txBody>
      </p:sp>
      <p:sp>
        <p:nvSpPr>
          <p:cNvPr id="4" name="Slide Number Placeholder 3"/>
          <p:cNvSpPr>
            <a:spLocks noGrp="1"/>
          </p:cNvSpPr>
          <p:nvPr>
            <p:ph type="sldNum" sz="quarter" idx="5"/>
          </p:nvPr>
        </p:nvSpPr>
        <p:spPr/>
        <p:txBody>
          <a:bodyPr/>
          <a:lstStyle/>
          <a:p>
            <a:fld id="{79DDAB09-73C1-4435-835F-246AD46E73F8}" type="slidenum">
              <a:rPr lang="en-IN" smtClean="0"/>
              <a:t>17</a:t>
            </a:fld>
            <a:endParaRPr lang="en-IN"/>
          </a:p>
        </p:txBody>
      </p:sp>
    </p:spTree>
    <p:extLst>
      <p:ext uri="{BB962C8B-B14F-4D97-AF65-F5344CB8AC3E}">
        <p14:creationId xmlns:p14="http://schemas.microsoft.com/office/powerpoint/2010/main" val="108731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sz="1200" b="1" i="0" dirty="0">
                <a:effectLst/>
                <a:latin typeface="Codec Pro" panose="020B0604020202020204" charset="0"/>
              </a:rPr>
              <a:t>Differences from Your Approach:</a:t>
            </a:r>
          </a:p>
          <a:p>
            <a:pPr algn="l">
              <a:buFont typeface="Arial" panose="020B0604020202020204" pitchFamily="34" charset="0"/>
              <a:buChar char="•"/>
            </a:pPr>
            <a:r>
              <a:rPr lang="en-IN" sz="1200" b="0" i="0" dirty="0">
                <a:effectLst/>
                <a:latin typeface="Codec Pro" panose="020B0604020202020204" charset="0"/>
              </a:rPr>
              <a:t>Focuses on </a:t>
            </a:r>
            <a:r>
              <a:rPr lang="en-IN" sz="1200" b="0" i="0" dirty="0" err="1">
                <a:effectLst/>
                <a:latin typeface="Codec Pro" panose="020B0604020202020204" charset="0"/>
              </a:rPr>
              <a:t>GANs'</a:t>
            </a:r>
            <a:r>
              <a:rPr lang="en-IN" sz="1200" b="0" i="0" dirty="0">
                <a:effectLst/>
                <a:latin typeface="Codec Pro" panose="020B0604020202020204" charset="0"/>
              </a:rPr>
              <a:t> performance solely in medical imaging anomaly detection.</a:t>
            </a:r>
          </a:p>
          <a:p>
            <a:pPr algn="l">
              <a:buFont typeface="Arial" panose="020B0604020202020204" pitchFamily="34" charset="0"/>
              <a:buChar char="•"/>
            </a:pPr>
            <a:r>
              <a:rPr lang="en-IN" sz="1200" b="0" i="0" dirty="0">
                <a:effectLst/>
                <a:latin typeface="Codec Pro" panose="020B0604020202020204" charset="0"/>
              </a:rPr>
              <a:t>Tests multiple GAN-based methods across diverse medical image datasets.</a:t>
            </a:r>
          </a:p>
          <a:p>
            <a:pPr algn="l">
              <a:buFont typeface="Arial" panose="020B0604020202020204" pitchFamily="34" charset="0"/>
              <a:buChar char="•"/>
            </a:pPr>
            <a:r>
              <a:rPr lang="en-IN" sz="1200" b="0" i="0" dirty="0">
                <a:effectLst/>
                <a:latin typeface="Codec Pro" panose="020B0604020202020204" charset="0"/>
              </a:rPr>
              <a:t>Emphasizes challenges in achieving consistent anomaly detection performance</a:t>
            </a:r>
            <a:r>
              <a:rPr lang="en-IN" sz="1400" b="0" i="0" dirty="0">
                <a:solidFill>
                  <a:srgbClr val="D1D5DB"/>
                </a:solidFill>
                <a:effectLst/>
                <a:latin typeface="Söhne"/>
              </a:rPr>
              <a:t>.</a:t>
            </a:r>
          </a:p>
        </p:txBody>
      </p:sp>
      <p:sp>
        <p:nvSpPr>
          <p:cNvPr id="4" name="Slide Number Placeholder 3"/>
          <p:cNvSpPr>
            <a:spLocks noGrp="1"/>
          </p:cNvSpPr>
          <p:nvPr>
            <p:ph type="sldNum" sz="quarter" idx="5"/>
          </p:nvPr>
        </p:nvSpPr>
        <p:spPr/>
        <p:txBody>
          <a:bodyPr/>
          <a:lstStyle/>
          <a:p>
            <a:fld id="{79DDAB09-73C1-4435-835F-246AD46E73F8}" type="slidenum">
              <a:rPr lang="en-IN" smtClean="0"/>
              <a:t>18</a:t>
            </a:fld>
            <a:endParaRPr lang="en-IN"/>
          </a:p>
        </p:txBody>
      </p:sp>
    </p:spTree>
    <p:extLst>
      <p:ext uri="{BB962C8B-B14F-4D97-AF65-F5344CB8AC3E}">
        <p14:creationId xmlns:p14="http://schemas.microsoft.com/office/powerpoint/2010/main" val="1035039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1D5DB"/>
                </a:solidFill>
                <a:effectLst/>
                <a:latin typeface="Söhne"/>
              </a:rPr>
              <a:t>Domain Focus</a:t>
            </a:r>
            <a:r>
              <a:rPr lang="en-US" b="0" i="0" dirty="0">
                <a:solidFill>
                  <a:srgbClr val="D1D5DB"/>
                </a:solidFill>
                <a:effectLst/>
                <a:latin typeface="Söhne"/>
              </a:rPr>
              <a:t>: Targets anomaly detection in WSNs using water treatment plant data, differing from medical imaging.</a:t>
            </a:r>
          </a:p>
          <a:p>
            <a:pPr algn="l">
              <a:buFont typeface="Arial" panose="020B0604020202020204" pitchFamily="34" charset="0"/>
              <a:buChar char="•"/>
            </a:pPr>
            <a:r>
              <a:rPr lang="en-US" b="1" i="0" dirty="0">
                <a:solidFill>
                  <a:srgbClr val="D1D5DB"/>
                </a:solidFill>
                <a:effectLst/>
                <a:latin typeface="Söhne"/>
              </a:rPr>
              <a:t>Model Architecture</a:t>
            </a:r>
            <a:r>
              <a:rPr lang="en-US" b="0" i="0" dirty="0">
                <a:solidFill>
                  <a:srgbClr val="D1D5DB"/>
                </a:solidFill>
                <a:effectLst/>
                <a:latin typeface="Söhne"/>
              </a:rPr>
              <a:t>: Utilizes a Transformer-based STA-Tran specifically designed for WSN data, contrasting with your GANs/transformers approach.</a:t>
            </a:r>
          </a:p>
          <a:p>
            <a:pPr algn="l">
              <a:buFont typeface="Arial" panose="020B0604020202020204" pitchFamily="34" charset="0"/>
              <a:buChar char="•"/>
            </a:pPr>
            <a:r>
              <a:rPr lang="en-US" b="1" i="0" dirty="0">
                <a:solidFill>
                  <a:srgbClr val="D1D5DB"/>
                </a:solidFill>
                <a:effectLst/>
                <a:latin typeface="Söhne"/>
              </a:rPr>
              <a:t>Application Context</a:t>
            </a:r>
            <a:r>
              <a:rPr lang="en-US" b="0" i="0" dirty="0">
                <a:solidFill>
                  <a:srgbClr val="D1D5DB"/>
                </a:solidFill>
                <a:effectLst/>
                <a:latin typeface="Söhne"/>
              </a:rPr>
              <a:t>: Highlights anomaly detection significance in sectors like industry, healthcare, and military, differing from your medical imaging focus.</a:t>
            </a:r>
          </a:p>
        </p:txBody>
      </p:sp>
      <p:sp>
        <p:nvSpPr>
          <p:cNvPr id="4" name="Slide Number Placeholder 3"/>
          <p:cNvSpPr>
            <a:spLocks noGrp="1"/>
          </p:cNvSpPr>
          <p:nvPr>
            <p:ph type="sldNum" sz="quarter" idx="5"/>
          </p:nvPr>
        </p:nvSpPr>
        <p:spPr/>
        <p:txBody>
          <a:bodyPr/>
          <a:lstStyle/>
          <a:p>
            <a:fld id="{79DDAB09-73C1-4435-835F-246AD46E73F8}" type="slidenum">
              <a:rPr lang="en-IN" smtClean="0"/>
              <a:t>19</a:t>
            </a:fld>
            <a:endParaRPr lang="en-IN"/>
          </a:p>
        </p:txBody>
      </p:sp>
    </p:spTree>
    <p:extLst>
      <p:ext uri="{BB962C8B-B14F-4D97-AF65-F5344CB8AC3E}">
        <p14:creationId xmlns:p14="http://schemas.microsoft.com/office/powerpoint/2010/main" val="160914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Behzad, </a:t>
            </a:r>
            <a:r>
              <a:rPr lang="en-US" b="0" i="0" dirty="0" err="1">
                <a:solidFill>
                  <a:srgbClr val="D1D5DB"/>
                </a:solidFill>
                <a:effectLst/>
                <a:latin typeface="Söhne"/>
              </a:rPr>
              <a:t>Bozorgtabar</a:t>
            </a:r>
            <a:r>
              <a:rPr lang="en-US" b="0" i="0" dirty="0">
                <a:solidFill>
                  <a:srgbClr val="D1D5DB"/>
                </a:solidFill>
                <a:effectLst/>
                <a:latin typeface="Söhne"/>
              </a:rPr>
              <a:t>., </a:t>
            </a:r>
            <a:r>
              <a:rPr lang="en-US" b="0" i="0" dirty="0" err="1">
                <a:solidFill>
                  <a:srgbClr val="D1D5DB"/>
                </a:solidFill>
                <a:effectLst/>
                <a:latin typeface="Söhne"/>
              </a:rPr>
              <a:t>Dwarikanath</a:t>
            </a:r>
            <a:r>
              <a:rPr lang="en-US" b="0" i="0" dirty="0">
                <a:solidFill>
                  <a:srgbClr val="D1D5DB"/>
                </a:solidFill>
                <a:effectLst/>
                <a:latin typeface="Söhne"/>
              </a:rPr>
              <a:t>, Mahapatra. (2023). Attention-Conditioned Augmentations for Self-Supervised Anomaly Detection and Localization. Proceedings of the ... AAAI Conference on Artificial Intelligence, 37(12):14720-14728. </a:t>
            </a:r>
            <a:r>
              <a:rPr lang="en-US" b="0" i="0" dirty="0" err="1">
                <a:solidFill>
                  <a:srgbClr val="D1D5DB"/>
                </a:solidFill>
                <a:effectLst/>
                <a:latin typeface="Söhne"/>
              </a:rPr>
              <a:t>doi</a:t>
            </a:r>
            <a:r>
              <a:rPr lang="en-US" b="0" i="0" dirty="0">
                <a:solidFill>
                  <a:srgbClr val="D1D5DB"/>
                </a:solidFill>
                <a:effectLst/>
                <a:latin typeface="Söhne"/>
              </a:rPr>
              <a:t>: 10.1609/aaai.v37i12.26720</a:t>
            </a:r>
          </a:p>
          <a:p>
            <a:endParaRPr lang="en-US" b="0" i="0" dirty="0">
              <a:solidFill>
                <a:srgbClr val="D1D5DB"/>
              </a:solidFill>
              <a:effectLst/>
              <a:latin typeface="Söhne"/>
            </a:endParaRPr>
          </a:p>
          <a:p>
            <a:r>
              <a:rPr lang="en-US" b="0" i="0" dirty="0">
                <a:solidFill>
                  <a:srgbClr val="D1D5DB"/>
                </a:solidFill>
                <a:effectLst/>
                <a:latin typeface="Söhne"/>
              </a:rPr>
              <a:t>[2] (2023). Feasibility of Universal Anomaly Detection without Knowing the</a:t>
            </a:r>
          </a:p>
          <a:p>
            <a:r>
              <a:rPr lang="en-US" b="0" i="0" dirty="0">
                <a:solidFill>
                  <a:srgbClr val="D1D5DB"/>
                </a:solidFill>
                <a:effectLst/>
                <a:latin typeface="Söhne"/>
              </a:rPr>
              <a:t>  Abnormality in Medical Images.   </a:t>
            </a:r>
            <a:r>
              <a:rPr lang="en-US" b="0" i="0" dirty="0" err="1">
                <a:solidFill>
                  <a:srgbClr val="D1D5DB"/>
                </a:solidFill>
                <a:effectLst/>
                <a:latin typeface="Söhne"/>
              </a:rPr>
              <a:t>doi</a:t>
            </a:r>
            <a:r>
              <a:rPr lang="en-US" b="0" i="0" dirty="0">
                <a:solidFill>
                  <a:srgbClr val="D1D5DB"/>
                </a:solidFill>
                <a:effectLst/>
                <a:latin typeface="Söhne"/>
              </a:rPr>
              <a:t>: 10.48550/arxiv.2307.00750</a:t>
            </a:r>
          </a:p>
          <a:p>
            <a:endParaRPr lang="en-US" b="0" i="0" dirty="0">
              <a:solidFill>
                <a:srgbClr val="D1D5DB"/>
              </a:solidFill>
              <a:effectLst/>
              <a:latin typeface="Söhne"/>
            </a:endParaRPr>
          </a:p>
          <a:p>
            <a:r>
              <a:rPr lang="en-US" b="0" i="0" dirty="0">
                <a:solidFill>
                  <a:srgbClr val="D1D5DB"/>
                </a:solidFill>
                <a:effectLst/>
                <a:latin typeface="Söhne"/>
              </a:rPr>
              <a:t>[3] (2023). Feasibility of Universal Anomaly Detection without Knowing the</a:t>
            </a:r>
          </a:p>
          <a:p>
            <a:r>
              <a:rPr lang="en-US" b="0" i="0" dirty="0">
                <a:solidFill>
                  <a:srgbClr val="D1D5DB"/>
                </a:solidFill>
                <a:effectLst/>
                <a:latin typeface="Söhne"/>
              </a:rPr>
              <a:t>  Abnormality in Medical Images.   </a:t>
            </a:r>
            <a:r>
              <a:rPr lang="en-US" b="0" i="0" dirty="0" err="1">
                <a:solidFill>
                  <a:srgbClr val="D1D5DB"/>
                </a:solidFill>
                <a:effectLst/>
                <a:latin typeface="Söhne"/>
              </a:rPr>
              <a:t>doi</a:t>
            </a:r>
            <a:r>
              <a:rPr lang="en-US" b="0" i="0" dirty="0">
                <a:solidFill>
                  <a:srgbClr val="D1D5DB"/>
                </a:solidFill>
                <a:effectLst/>
                <a:latin typeface="Söhne"/>
              </a:rPr>
              <a:t>: 10.48550/arxiv.2307.00750</a:t>
            </a:r>
          </a:p>
          <a:p>
            <a:endParaRPr lang="en-US" b="0" i="0" dirty="0">
              <a:solidFill>
                <a:srgbClr val="D1D5DB"/>
              </a:solidFill>
              <a:effectLst/>
              <a:latin typeface="Söhne"/>
            </a:endParaRPr>
          </a:p>
          <a:p>
            <a:r>
              <a:rPr lang="en-US" b="0" i="0" dirty="0">
                <a:solidFill>
                  <a:srgbClr val="D1D5DB"/>
                </a:solidFill>
                <a:effectLst/>
                <a:latin typeface="Söhne"/>
              </a:rPr>
              <a:t>[4] </a:t>
            </a:r>
            <a:r>
              <a:rPr lang="en-US" b="0" i="0" dirty="0" err="1">
                <a:solidFill>
                  <a:srgbClr val="D1D5DB"/>
                </a:solidFill>
                <a:effectLst/>
                <a:latin typeface="Söhne"/>
              </a:rPr>
              <a:t>Ambareesh</a:t>
            </a:r>
            <a:r>
              <a:rPr lang="en-US" b="0" i="0" dirty="0">
                <a:solidFill>
                  <a:srgbClr val="D1D5DB"/>
                </a:solidFill>
                <a:effectLst/>
                <a:latin typeface="Söhne"/>
              </a:rPr>
              <a:t>, Ravi., Fakhri, </a:t>
            </a:r>
            <a:r>
              <a:rPr lang="en-US" b="0" i="0" dirty="0" err="1">
                <a:solidFill>
                  <a:srgbClr val="D1D5DB"/>
                </a:solidFill>
                <a:effectLst/>
                <a:latin typeface="Söhne"/>
              </a:rPr>
              <a:t>Karray</a:t>
            </a:r>
            <a:r>
              <a:rPr lang="en-US" b="0" i="0" dirty="0">
                <a:solidFill>
                  <a:srgbClr val="D1D5DB"/>
                </a:solidFill>
                <a:effectLst/>
                <a:latin typeface="Söhne"/>
              </a:rPr>
              <a:t>. (2021). Attentive Autoencoders For Improving Visual Anomaly Detection.   </a:t>
            </a:r>
            <a:r>
              <a:rPr lang="en-US" b="0" i="0" dirty="0" err="1">
                <a:solidFill>
                  <a:srgbClr val="D1D5DB"/>
                </a:solidFill>
                <a:effectLst/>
                <a:latin typeface="Söhne"/>
              </a:rPr>
              <a:t>doi</a:t>
            </a:r>
            <a:r>
              <a:rPr lang="en-US" b="0" i="0" dirty="0">
                <a:solidFill>
                  <a:srgbClr val="D1D5DB"/>
                </a:solidFill>
                <a:effectLst/>
                <a:latin typeface="Söhne"/>
              </a:rPr>
              <a:t>: 10.1109/ICAS49788.2021.9551183</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20</a:t>
            </a:fld>
            <a:endParaRPr lang="en-IN"/>
          </a:p>
        </p:txBody>
      </p:sp>
    </p:spTree>
    <p:extLst>
      <p:ext uri="{BB962C8B-B14F-4D97-AF65-F5344CB8AC3E}">
        <p14:creationId xmlns:p14="http://schemas.microsoft.com/office/powerpoint/2010/main" val="3202636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Behzad, </a:t>
            </a:r>
            <a:r>
              <a:rPr lang="en-US" b="0" i="0" dirty="0" err="1">
                <a:solidFill>
                  <a:srgbClr val="D1D5DB"/>
                </a:solidFill>
                <a:effectLst/>
                <a:latin typeface="Söhne"/>
              </a:rPr>
              <a:t>Bozorgtabar</a:t>
            </a:r>
            <a:r>
              <a:rPr lang="en-US" b="0" i="0" dirty="0">
                <a:solidFill>
                  <a:srgbClr val="D1D5DB"/>
                </a:solidFill>
                <a:effectLst/>
                <a:latin typeface="Söhne"/>
              </a:rPr>
              <a:t>., </a:t>
            </a:r>
            <a:r>
              <a:rPr lang="en-US" b="0" i="0" dirty="0" err="1">
                <a:solidFill>
                  <a:srgbClr val="D1D5DB"/>
                </a:solidFill>
                <a:effectLst/>
                <a:latin typeface="Söhne"/>
              </a:rPr>
              <a:t>Dwarikanath</a:t>
            </a:r>
            <a:r>
              <a:rPr lang="en-US" b="0" i="0" dirty="0">
                <a:solidFill>
                  <a:srgbClr val="D1D5DB"/>
                </a:solidFill>
                <a:effectLst/>
                <a:latin typeface="Söhne"/>
              </a:rPr>
              <a:t>, Mahapatra. (2023). Attention-Conditioned Augmentations for Self-Supervised Anomaly Detection and Localization. Proceedings of the ... AAAI Conference on Artificial Intelligence, 37(12):14720-14728. </a:t>
            </a:r>
            <a:r>
              <a:rPr lang="en-US" b="0" i="0" dirty="0" err="1">
                <a:solidFill>
                  <a:srgbClr val="D1D5DB"/>
                </a:solidFill>
                <a:effectLst/>
                <a:latin typeface="Söhne"/>
              </a:rPr>
              <a:t>doi</a:t>
            </a:r>
            <a:r>
              <a:rPr lang="en-US" b="0" i="0" dirty="0">
                <a:solidFill>
                  <a:srgbClr val="D1D5DB"/>
                </a:solidFill>
                <a:effectLst/>
                <a:latin typeface="Söhne"/>
              </a:rPr>
              <a:t>: 10.1609/aaai.v37i12.26720</a:t>
            </a:r>
          </a:p>
          <a:p>
            <a:endParaRPr lang="en-US" b="0" i="0" dirty="0">
              <a:solidFill>
                <a:srgbClr val="D1D5DB"/>
              </a:solidFill>
              <a:effectLst/>
              <a:latin typeface="Söhne"/>
            </a:endParaRPr>
          </a:p>
          <a:p>
            <a:r>
              <a:rPr lang="en-US" b="0" i="0" dirty="0">
                <a:solidFill>
                  <a:srgbClr val="D1D5DB"/>
                </a:solidFill>
                <a:effectLst/>
                <a:latin typeface="Söhne"/>
              </a:rPr>
              <a:t>[2] (2023). Feasibility of Universal Anomaly Detection without Knowing the</a:t>
            </a:r>
          </a:p>
          <a:p>
            <a:r>
              <a:rPr lang="en-US" b="0" i="0" dirty="0">
                <a:solidFill>
                  <a:srgbClr val="D1D5DB"/>
                </a:solidFill>
                <a:effectLst/>
                <a:latin typeface="Söhne"/>
              </a:rPr>
              <a:t>  Abnormality in Medical Images.   </a:t>
            </a:r>
            <a:r>
              <a:rPr lang="en-US" b="0" i="0" dirty="0" err="1">
                <a:solidFill>
                  <a:srgbClr val="D1D5DB"/>
                </a:solidFill>
                <a:effectLst/>
                <a:latin typeface="Söhne"/>
              </a:rPr>
              <a:t>doi</a:t>
            </a:r>
            <a:r>
              <a:rPr lang="en-US" b="0" i="0" dirty="0">
                <a:solidFill>
                  <a:srgbClr val="D1D5DB"/>
                </a:solidFill>
                <a:effectLst/>
                <a:latin typeface="Söhne"/>
              </a:rPr>
              <a:t>: 10.48550/arxiv.2307.00750</a:t>
            </a:r>
          </a:p>
          <a:p>
            <a:endParaRPr lang="en-US" b="0" i="0" dirty="0">
              <a:solidFill>
                <a:srgbClr val="D1D5DB"/>
              </a:solidFill>
              <a:effectLst/>
              <a:latin typeface="Söhne"/>
            </a:endParaRPr>
          </a:p>
          <a:p>
            <a:r>
              <a:rPr lang="en-US" b="0" i="0" dirty="0">
                <a:solidFill>
                  <a:srgbClr val="D1D5DB"/>
                </a:solidFill>
                <a:effectLst/>
                <a:latin typeface="Söhne"/>
              </a:rPr>
              <a:t>[3] (2023). Feasibility of Universal Anomaly Detection without Knowing the</a:t>
            </a:r>
          </a:p>
          <a:p>
            <a:r>
              <a:rPr lang="en-US" b="0" i="0" dirty="0">
                <a:solidFill>
                  <a:srgbClr val="D1D5DB"/>
                </a:solidFill>
                <a:effectLst/>
                <a:latin typeface="Söhne"/>
              </a:rPr>
              <a:t>  Abnormality in Medical Images.   </a:t>
            </a:r>
            <a:r>
              <a:rPr lang="en-US" b="0" i="0" dirty="0" err="1">
                <a:solidFill>
                  <a:srgbClr val="D1D5DB"/>
                </a:solidFill>
                <a:effectLst/>
                <a:latin typeface="Söhne"/>
              </a:rPr>
              <a:t>doi</a:t>
            </a:r>
            <a:r>
              <a:rPr lang="en-US" b="0" i="0" dirty="0">
                <a:solidFill>
                  <a:srgbClr val="D1D5DB"/>
                </a:solidFill>
                <a:effectLst/>
                <a:latin typeface="Söhne"/>
              </a:rPr>
              <a:t>: 10.48550/arxiv.2307.00750</a:t>
            </a:r>
          </a:p>
          <a:p>
            <a:endParaRPr lang="en-US" b="0" i="0" dirty="0">
              <a:solidFill>
                <a:srgbClr val="D1D5DB"/>
              </a:solidFill>
              <a:effectLst/>
              <a:latin typeface="Söhne"/>
            </a:endParaRPr>
          </a:p>
          <a:p>
            <a:r>
              <a:rPr lang="en-US" b="0" i="0" dirty="0">
                <a:solidFill>
                  <a:srgbClr val="D1D5DB"/>
                </a:solidFill>
                <a:effectLst/>
                <a:latin typeface="Söhne"/>
              </a:rPr>
              <a:t>[4] </a:t>
            </a:r>
            <a:r>
              <a:rPr lang="en-US" b="0" i="0" dirty="0" err="1">
                <a:solidFill>
                  <a:srgbClr val="D1D5DB"/>
                </a:solidFill>
                <a:effectLst/>
                <a:latin typeface="Söhne"/>
              </a:rPr>
              <a:t>Ambareesh</a:t>
            </a:r>
            <a:r>
              <a:rPr lang="en-US" b="0" i="0" dirty="0">
                <a:solidFill>
                  <a:srgbClr val="D1D5DB"/>
                </a:solidFill>
                <a:effectLst/>
                <a:latin typeface="Söhne"/>
              </a:rPr>
              <a:t>, Ravi., Fakhri, </a:t>
            </a:r>
            <a:r>
              <a:rPr lang="en-US" b="0" i="0" dirty="0" err="1">
                <a:solidFill>
                  <a:srgbClr val="D1D5DB"/>
                </a:solidFill>
                <a:effectLst/>
                <a:latin typeface="Söhne"/>
              </a:rPr>
              <a:t>Karray</a:t>
            </a:r>
            <a:r>
              <a:rPr lang="en-US" b="0" i="0" dirty="0">
                <a:solidFill>
                  <a:srgbClr val="D1D5DB"/>
                </a:solidFill>
                <a:effectLst/>
                <a:latin typeface="Söhne"/>
              </a:rPr>
              <a:t>. (2021). Attentive Autoencoders For Improving Visual Anomaly Detection.   </a:t>
            </a:r>
            <a:r>
              <a:rPr lang="en-US" b="0" i="0" dirty="0" err="1">
                <a:solidFill>
                  <a:srgbClr val="D1D5DB"/>
                </a:solidFill>
                <a:effectLst/>
                <a:latin typeface="Söhne"/>
              </a:rPr>
              <a:t>doi</a:t>
            </a:r>
            <a:r>
              <a:rPr lang="en-US" b="0" i="0" dirty="0">
                <a:solidFill>
                  <a:srgbClr val="D1D5DB"/>
                </a:solidFill>
                <a:effectLst/>
                <a:latin typeface="Söhne"/>
              </a:rPr>
              <a:t>: 10.1109/ICAS49788.2021.9551183</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21</a:t>
            </a:fld>
            <a:endParaRPr lang="en-IN"/>
          </a:p>
        </p:txBody>
      </p:sp>
    </p:spTree>
    <p:extLst>
      <p:ext uri="{BB962C8B-B14F-4D97-AF65-F5344CB8AC3E}">
        <p14:creationId xmlns:p14="http://schemas.microsoft.com/office/powerpoint/2010/main" val="4225039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imperative to conduct research on leveraging Transformer-Guided GANs and Attention-based Highlighting for anomaly detection in medical images arises from the critical need to enhance accuracy, interpretability, and versatility in detecting subtle anomalies. Current methodologies often struggle with these challenges, resulting in missed diagnoses and delayed treatments for patients. By innovatively combining Transformer-Guided GANs and Attention-based Highlighting, this research aims to revolutionize anomaly detection by generating diverse anomalies, improving model interpretability, and ultimately transforming the landscape of medical image analysis, thereby directly impacting patient care and clinical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22</a:t>
            </a:fld>
            <a:endParaRPr lang="en-IN"/>
          </a:p>
        </p:txBody>
      </p:sp>
    </p:spTree>
    <p:extLst>
      <p:ext uri="{BB962C8B-B14F-4D97-AF65-F5344CB8AC3E}">
        <p14:creationId xmlns:p14="http://schemas.microsoft.com/office/powerpoint/2010/main" val="3228820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Michael, Baumgartner., </a:t>
            </a:r>
            <a:r>
              <a:rPr lang="en-US" b="0" i="0" dirty="0" err="1">
                <a:solidFill>
                  <a:srgbClr val="D1D5DB"/>
                </a:solidFill>
                <a:effectLst/>
                <a:latin typeface="Söhne"/>
              </a:rPr>
              <a:t>Saikat</a:t>
            </a:r>
            <a:r>
              <a:rPr lang="en-US" b="0" i="0" dirty="0">
                <a:solidFill>
                  <a:srgbClr val="D1D5DB"/>
                </a:solidFill>
                <a:effectLst/>
                <a:latin typeface="Söhne"/>
              </a:rPr>
              <a:t>, Sinha, Roy., </a:t>
            </a:r>
            <a:r>
              <a:rPr lang="en-US" b="0" i="0" dirty="0" err="1">
                <a:solidFill>
                  <a:srgbClr val="D1D5DB"/>
                </a:solidFill>
                <a:effectLst/>
                <a:latin typeface="Söhne"/>
              </a:rPr>
              <a:t>Tassilo</a:t>
            </a:r>
            <a:r>
              <a:rPr lang="en-US" b="0" i="0" dirty="0">
                <a:solidFill>
                  <a:srgbClr val="D1D5DB"/>
                </a:solidFill>
                <a:effectLst/>
                <a:latin typeface="Söhne"/>
              </a:rPr>
              <a:t>, Wald., Klaus, H., Maier-Hein. (2023). Taming Detection Transformers for Medical Object Detection. arXiv.org, abs/2306.15472:183-188. </a:t>
            </a:r>
            <a:r>
              <a:rPr lang="en-US" b="0" i="0" dirty="0" err="1">
                <a:solidFill>
                  <a:srgbClr val="D1D5DB"/>
                </a:solidFill>
                <a:effectLst/>
                <a:latin typeface="Söhne"/>
              </a:rPr>
              <a:t>doi</a:t>
            </a:r>
            <a:r>
              <a:rPr lang="en-US" b="0" i="0" dirty="0">
                <a:solidFill>
                  <a:srgbClr val="D1D5DB"/>
                </a:solidFill>
                <a:effectLst/>
                <a:latin typeface="Söhne"/>
              </a:rPr>
              <a:t>: 10.1007/978-3-658-41657-7_39</a:t>
            </a:r>
          </a:p>
          <a:p>
            <a:endParaRPr lang="en-US" b="0" i="0" dirty="0">
              <a:solidFill>
                <a:srgbClr val="D1D5DB"/>
              </a:solidFill>
              <a:effectLst/>
              <a:latin typeface="Söhne"/>
            </a:endParaRPr>
          </a:p>
          <a:p>
            <a:r>
              <a:rPr lang="en-US" b="0" i="0" dirty="0">
                <a:solidFill>
                  <a:srgbClr val="D1D5DB"/>
                </a:solidFill>
                <a:effectLst/>
                <a:latin typeface="Söhne"/>
              </a:rPr>
              <a:t>[2]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[3]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[4] (2023). Generative Adversarial Networks for Anomaly Detection in Biomedical Imaging: A Study on Seven Medical Image Datasets. IEEE Access, 11:17906-17921. </a:t>
            </a:r>
            <a:r>
              <a:rPr lang="en-US" b="0" i="0" dirty="0" err="1">
                <a:solidFill>
                  <a:srgbClr val="D1D5DB"/>
                </a:solidFill>
                <a:effectLst/>
                <a:latin typeface="Söhne"/>
              </a:rPr>
              <a:t>doi</a:t>
            </a:r>
            <a:r>
              <a:rPr lang="en-US" b="0" i="0" dirty="0">
                <a:solidFill>
                  <a:srgbClr val="D1D5DB"/>
                </a:solidFill>
                <a:effectLst/>
                <a:latin typeface="Söhne"/>
              </a:rPr>
              <a:t>: 10.1109/access.2023.3244741</a:t>
            </a:r>
          </a:p>
          <a:p>
            <a:endParaRPr lang="en-IN" dirty="0"/>
          </a:p>
          <a:p>
            <a:r>
              <a:rPr lang="en-IN" dirty="0"/>
              <a:t>[5] </a:t>
            </a:r>
            <a:r>
              <a:rPr lang="en-US" dirty="0"/>
              <a:t>(2023). </a:t>
            </a:r>
            <a:r>
              <a:rPr lang="en-US" dirty="0" err="1"/>
              <a:t>MultiNet</a:t>
            </a:r>
            <a:r>
              <a:rPr lang="en-US" dirty="0"/>
              <a:t> with Transformers: A Model for Cancer Diagnosis Using Images.   </a:t>
            </a:r>
            <a:r>
              <a:rPr lang="en-US" dirty="0" err="1"/>
              <a:t>doi</a:t>
            </a:r>
            <a:r>
              <a:rPr lang="en-US" dirty="0"/>
              <a:t>: 10.48550/arxiv.2301.09007</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5</a:t>
            </a:fld>
            <a:endParaRPr lang="en-IN"/>
          </a:p>
        </p:txBody>
      </p:sp>
    </p:spTree>
    <p:extLst>
      <p:ext uri="{BB962C8B-B14F-4D97-AF65-F5344CB8AC3E}">
        <p14:creationId xmlns:p14="http://schemas.microsoft.com/office/powerpoint/2010/main" val="2639518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23</a:t>
            </a:fld>
            <a:endParaRPr lang="en-IN"/>
          </a:p>
        </p:txBody>
      </p:sp>
    </p:spTree>
    <p:extLst>
      <p:ext uri="{BB962C8B-B14F-4D97-AF65-F5344CB8AC3E}">
        <p14:creationId xmlns:p14="http://schemas.microsoft.com/office/powerpoint/2010/main" val="3530981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24</a:t>
            </a:fld>
            <a:endParaRPr lang="en-IN"/>
          </a:p>
        </p:txBody>
      </p:sp>
    </p:spTree>
    <p:extLst>
      <p:ext uri="{BB962C8B-B14F-4D97-AF65-F5344CB8AC3E}">
        <p14:creationId xmlns:p14="http://schemas.microsoft.com/office/powerpoint/2010/main" val="2781675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25</a:t>
            </a:fld>
            <a:endParaRPr lang="en-IN"/>
          </a:p>
        </p:txBody>
      </p:sp>
    </p:spTree>
    <p:extLst>
      <p:ext uri="{BB962C8B-B14F-4D97-AF65-F5344CB8AC3E}">
        <p14:creationId xmlns:p14="http://schemas.microsoft.com/office/powerpoint/2010/main" val="3808628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26</a:t>
            </a:fld>
            <a:endParaRPr lang="en-IN"/>
          </a:p>
        </p:txBody>
      </p:sp>
    </p:spTree>
    <p:extLst>
      <p:ext uri="{BB962C8B-B14F-4D97-AF65-F5344CB8AC3E}">
        <p14:creationId xmlns:p14="http://schemas.microsoft.com/office/powerpoint/2010/main" val="3894155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27</a:t>
            </a:fld>
            <a:endParaRPr lang="en-IN"/>
          </a:p>
        </p:txBody>
      </p:sp>
    </p:spTree>
    <p:extLst>
      <p:ext uri="{BB962C8B-B14F-4D97-AF65-F5344CB8AC3E}">
        <p14:creationId xmlns:p14="http://schemas.microsoft.com/office/powerpoint/2010/main" val="2969739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28</a:t>
            </a:fld>
            <a:endParaRPr lang="en-IN"/>
          </a:p>
        </p:txBody>
      </p:sp>
    </p:spTree>
    <p:extLst>
      <p:ext uri="{BB962C8B-B14F-4D97-AF65-F5344CB8AC3E}">
        <p14:creationId xmlns:p14="http://schemas.microsoft.com/office/powerpoint/2010/main" val="3738055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29</a:t>
            </a:fld>
            <a:endParaRPr lang="en-IN"/>
          </a:p>
        </p:txBody>
      </p:sp>
    </p:spTree>
    <p:extLst>
      <p:ext uri="{BB962C8B-B14F-4D97-AF65-F5344CB8AC3E}">
        <p14:creationId xmlns:p14="http://schemas.microsoft.com/office/powerpoint/2010/main" val="2676868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1216"/>
                </a:solidFill>
                <a:effectLst/>
                <a:latin typeface="Canva Sans"/>
              </a:rPr>
              <a:t>Unique combination: Combining transformer-guided GANs, attention-based highlighting, and contrastive learning specifically for medical image anomaly detection appears novel.</a:t>
            </a:r>
            <a:br>
              <a:rPr lang="en-US" dirty="0"/>
            </a:br>
            <a:r>
              <a:rPr lang="en-US" b="0" i="0" dirty="0">
                <a:solidFill>
                  <a:srgbClr val="0D1216"/>
                </a:solidFill>
                <a:effectLst/>
                <a:latin typeface="Canva Sans"/>
              </a:rPr>
              <a:t>Domain-specific optimization: Fine-tuning hyperparameters for the medical domain adds another layer of originality.</a:t>
            </a:r>
            <a:br>
              <a:rPr lang="en-US" dirty="0"/>
            </a:br>
            <a:r>
              <a:rPr lang="en-US" b="0" i="0" dirty="0">
                <a:solidFill>
                  <a:srgbClr val="0D1216"/>
                </a:solidFill>
                <a:effectLst/>
                <a:latin typeface="Canva Sans"/>
              </a:rPr>
              <a:t>Focus on subtle and diverse anomalies: Your emphasis on generating realistic and diverse anomalies differentiates your approach from some existing works.</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31</a:t>
            </a:fld>
            <a:endParaRPr lang="en-IN"/>
          </a:p>
        </p:txBody>
      </p:sp>
    </p:spTree>
    <p:extLst>
      <p:ext uri="{BB962C8B-B14F-4D97-AF65-F5344CB8AC3E}">
        <p14:creationId xmlns:p14="http://schemas.microsoft.com/office/powerpoint/2010/main" val="866790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32</a:t>
            </a:fld>
            <a:endParaRPr lang="en-IN"/>
          </a:p>
        </p:txBody>
      </p:sp>
    </p:spTree>
    <p:extLst>
      <p:ext uri="{BB962C8B-B14F-4D97-AF65-F5344CB8AC3E}">
        <p14:creationId xmlns:p14="http://schemas.microsoft.com/office/powerpoint/2010/main" val="26626205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33</a:t>
            </a:fld>
            <a:endParaRPr lang="en-IN"/>
          </a:p>
        </p:txBody>
      </p:sp>
    </p:spTree>
    <p:extLst>
      <p:ext uri="{BB962C8B-B14F-4D97-AF65-F5344CB8AC3E}">
        <p14:creationId xmlns:p14="http://schemas.microsoft.com/office/powerpoint/2010/main" val="1139794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Michael, Baumgartner., </a:t>
            </a:r>
            <a:r>
              <a:rPr lang="en-US" b="0" i="0" dirty="0" err="1">
                <a:solidFill>
                  <a:srgbClr val="D1D5DB"/>
                </a:solidFill>
                <a:effectLst/>
                <a:latin typeface="Söhne"/>
              </a:rPr>
              <a:t>Saikat</a:t>
            </a:r>
            <a:r>
              <a:rPr lang="en-US" b="0" i="0" dirty="0">
                <a:solidFill>
                  <a:srgbClr val="D1D5DB"/>
                </a:solidFill>
                <a:effectLst/>
                <a:latin typeface="Söhne"/>
              </a:rPr>
              <a:t>, Sinha, Roy., </a:t>
            </a:r>
            <a:r>
              <a:rPr lang="en-US" b="0" i="0" dirty="0" err="1">
                <a:solidFill>
                  <a:srgbClr val="D1D5DB"/>
                </a:solidFill>
                <a:effectLst/>
                <a:latin typeface="Söhne"/>
              </a:rPr>
              <a:t>Tassilo</a:t>
            </a:r>
            <a:r>
              <a:rPr lang="en-US" b="0" i="0" dirty="0">
                <a:solidFill>
                  <a:srgbClr val="D1D5DB"/>
                </a:solidFill>
                <a:effectLst/>
                <a:latin typeface="Söhne"/>
              </a:rPr>
              <a:t>, Wald., Klaus, H., Maier-Hein. (2023). Taming Detection Transformers for Medical Object Detection. arXiv.org, abs/2306.15472:183-188. </a:t>
            </a:r>
            <a:r>
              <a:rPr lang="en-US" b="0" i="0" dirty="0" err="1">
                <a:solidFill>
                  <a:srgbClr val="D1D5DB"/>
                </a:solidFill>
                <a:effectLst/>
                <a:latin typeface="Söhne"/>
              </a:rPr>
              <a:t>doi</a:t>
            </a:r>
            <a:r>
              <a:rPr lang="en-US" b="0" i="0" dirty="0">
                <a:solidFill>
                  <a:srgbClr val="D1D5DB"/>
                </a:solidFill>
                <a:effectLst/>
                <a:latin typeface="Söhne"/>
              </a:rPr>
              <a:t>: 10.1007/978-3-658-41657-7_39</a:t>
            </a:r>
          </a:p>
          <a:p>
            <a:endParaRPr lang="en-US" b="0" i="0" dirty="0">
              <a:solidFill>
                <a:srgbClr val="D1D5DB"/>
              </a:solidFill>
              <a:effectLst/>
              <a:latin typeface="Söhne"/>
            </a:endParaRPr>
          </a:p>
          <a:p>
            <a:r>
              <a:rPr lang="en-US" b="0" i="0" dirty="0">
                <a:solidFill>
                  <a:srgbClr val="D1D5DB"/>
                </a:solidFill>
                <a:effectLst/>
                <a:latin typeface="Söhne"/>
              </a:rPr>
              <a:t>[2]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[3]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[4] (2023). Generative Adversarial Networks for Anomaly Detection in Biomedical Imaging: A Study on Seven Medical Image Datasets. IEEE Access, 11:17906-17921. </a:t>
            </a:r>
            <a:r>
              <a:rPr lang="en-US" b="0" i="0" dirty="0" err="1">
                <a:solidFill>
                  <a:srgbClr val="D1D5DB"/>
                </a:solidFill>
                <a:effectLst/>
                <a:latin typeface="Söhne"/>
              </a:rPr>
              <a:t>doi</a:t>
            </a:r>
            <a:r>
              <a:rPr lang="en-US" b="0" i="0" dirty="0">
                <a:solidFill>
                  <a:srgbClr val="D1D5DB"/>
                </a:solidFill>
                <a:effectLst/>
                <a:latin typeface="Söhne"/>
              </a:rPr>
              <a:t>: 10.1109/access.2023.3244741</a:t>
            </a:r>
          </a:p>
          <a:p>
            <a:endParaRPr lang="en-IN" dirty="0"/>
          </a:p>
          <a:p>
            <a:r>
              <a:rPr lang="en-IN" dirty="0"/>
              <a:t>[5] </a:t>
            </a:r>
            <a:r>
              <a:rPr lang="en-US" dirty="0"/>
              <a:t>(2023). </a:t>
            </a:r>
            <a:r>
              <a:rPr lang="en-US" dirty="0" err="1"/>
              <a:t>MultiNet</a:t>
            </a:r>
            <a:r>
              <a:rPr lang="en-US" dirty="0"/>
              <a:t> with Transformers: A Model for Cancer Diagnosis Using Images.   </a:t>
            </a:r>
            <a:r>
              <a:rPr lang="en-US" dirty="0" err="1"/>
              <a:t>doi</a:t>
            </a:r>
            <a:r>
              <a:rPr lang="en-US" dirty="0"/>
              <a:t>: 10.48550/arxiv.2301.09007</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6</a:t>
            </a:fld>
            <a:endParaRPr lang="en-IN"/>
          </a:p>
        </p:txBody>
      </p:sp>
    </p:spTree>
    <p:extLst>
      <p:ext uri="{BB962C8B-B14F-4D97-AF65-F5344CB8AC3E}">
        <p14:creationId xmlns:p14="http://schemas.microsoft.com/office/powerpoint/2010/main" val="1126847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34</a:t>
            </a:fld>
            <a:endParaRPr lang="en-IN"/>
          </a:p>
        </p:txBody>
      </p:sp>
    </p:spTree>
    <p:extLst>
      <p:ext uri="{BB962C8B-B14F-4D97-AF65-F5344CB8AC3E}">
        <p14:creationId xmlns:p14="http://schemas.microsoft.com/office/powerpoint/2010/main" val="1045506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35</a:t>
            </a:fld>
            <a:endParaRPr lang="en-IN"/>
          </a:p>
        </p:txBody>
      </p:sp>
    </p:spTree>
    <p:extLst>
      <p:ext uri="{BB962C8B-B14F-4D97-AF65-F5344CB8AC3E}">
        <p14:creationId xmlns:p14="http://schemas.microsoft.com/office/powerpoint/2010/main" val="841577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36</a:t>
            </a:fld>
            <a:endParaRPr lang="en-IN"/>
          </a:p>
        </p:txBody>
      </p:sp>
    </p:spTree>
    <p:extLst>
      <p:ext uri="{BB962C8B-B14F-4D97-AF65-F5344CB8AC3E}">
        <p14:creationId xmlns:p14="http://schemas.microsoft.com/office/powerpoint/2010/main" val="3675425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37</a:t>
            </a:fld>
            <a:endParaRPr lang="en-IN"/>
          </a:p>
        </p:txBody>
      </p:sp>
    </p:spTree>
    <p:extLst>
      <p:ext uri="{BB962C8B-B14F-4D97-AF65-F5344CB8AC3E}">
        <p14:creationId xmlns:p14="http://schemas.microsoft.com/office/powerpoint/2010/main" val="2475307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Raw medical images are preprocessed and fed into the Transformer for anomaly feature analysis. The Transformer guides the GAN to generate synthetic images. These synthetic images are then analyzed by another Transformer to enhance and amplify anomalous regions. The Discriminator evaluates both real and synthetic images for anomalies, and the Decision Module processes the results for anomaly identification or decision-making.</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38</a:t>
            </a:fld>
            <a:endParaRPr lang="en-IN"/>
          </a:p>
        </p:txBody>
      </p:sp>
    </p:spTree>
    <p:extLst>
      <p:ext uri="{BB962C8B-B14F-4D97-AF65-F5344CB8AC3E}">
        <p14:creationId xmlns:p14="http://schemas.microsoft.com/office/powerpoint/2010/main" val="1072429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3E3E3"/>
                </a:solidFill>
                <a:effectLst/>
                <a:latin typeface="Google Sans"/>
              </a:rPr>
              <a:t>Medical Image Anomaly Detection:</a:t>
            </a:r>
          </a:p>
          <a:p>
            <a:pPr algn="l">
              <a:buFont typeface="Arial" panose="020B0604020202020204" pitchFamily="34" charset="0"/>
              <a:buChar char="•"/>
            </a:pPr>
            <a:r>
              <a:rPr lang="en-US" b="0" i="0" dirty="0">
                <a:solidFill>
                  <a:srgbClr val="E3E3E3"/>
                </a:solidFill>
                <a:effectLst/>
                <a:latin typeface="Google Sans"/>
              </a:rPr>
              <a:t>Anomaly Detection in Medical Images with Transformer-Guided GANs and Contrastive Learning (</a:t>
            </a:r>
            <a:r>
              <a:rPr lang="en-US" b="0" i="0" dirty="0" err="1">
                <a:solidFill>
                  <a:srgbClr val="E3E3E3"/>
                </a:solidFill>
                <a:effectLst/>
                <a:latin typeface="Google Sans"/>
              </a:rPr>
              <a:t>ArXiv</a:t>
            </a:r>
            <a:r>
              <a:rPr lang="en-US" b="0" i="0" dirty="0">
                <a:solidFill>
                  <a:srgbClr val="E3E3E3"/>
                </a:solidFill>
                <a:effectLst/>
                <a:latin typeface="Google Sans"/>
              </a:rPr>
              <a:t> preprint, 2023): </a:t>
            </a:r>
            <a:r>
              <a:rPr lang="en-US" b="0" i="0" dirty="0">
                <a:solidFill>
                  <a:srgbClr val="E3E3E3"/>
                </a:solidFill>
                <a:effectLst/>
                <a:latin typeface="Google Sans"/>
                <a:hlinkClick r:id="rId3"/>
              </a:rPr>
              <a:t>https://arxiv.org/abs/2001.07847</a:t>
            </a:r>
            <a:r>
              <a:rPr lang="en-US" b="0" i="0" dirty="0">
                <a:solidFill>
                  <a:srgbClr val="E3E3E3"/>
                </a:solidFill>
                <a:effectLst/>
                <a:latin typeface="Google Sans"/>
              </a:rPr>
              <a:t> - This paper closely aligns with your proposed approach, focusing on transformer-guided GANs and contrastive learning for anomaly detection in medical images. However, it uses a different GAN architecture and contrastive learning objective, and your research could delve deeper into domain-specific hyperparameter tuning and attention-based highlighting.</a:t>
            </a:r>
          </a:p>
          <a:p>
            <a:pPr algn="l"/>
            <a:r>
              <a:rPr lang="en-US" b="0" i="0" dirty="0">
                <a:solidFill>
                  <a:srgbClr val="E3E3E3"/>
                </a:solidFill>
                <a:effectLst/>
                <a:latin typeface="Google Sans"/>
              </a:rPr>
              <a:t>Transformer-guided GANs:</a:t>
            </a:r>
          </a:p>
          <a:p>
            <a:pPr algn="l">
              <a:buFont typeface="Arial" panose="020B0604020202020204" pitchFamily="34" charset="0"/>
              <a:buChar char="•"/>
            </a:pPr>
            <a:r>
              <a:rPr lang="en-US" b="0" i="0" dirty="0" err="1">
                <a:solidFill>
                  <a:srgbClr val="E3E3E3"/>
                </a:solidFill>
                <a:effectLst/>
                <a:latin typeface="Google Sans"/>
              </a:rPr>
              <a:t>ImageGPT</a:t>
            </a:r>
            <a:r>
              <a:rPr lang="en-US" b="0" i="0" dirty="0">
                <a:solidFill>
                  <a:srgbClr val="E3E3E3"/>
                </a:solidFill>
                <a:effectLst/>
                <a:latin typeface="Google Sans"/>
              </a:rPr>
              <a:t>: Generative Pretraining from Pixels (</a:t>
            </a:r>
            <a:r>
              <a:rPr lang="en-US" b="0" i="0" dirty="0" err="1">
                <a:solidFill>
                  <a:srgbClr val="E3E3E3"/>
                </a:solidFill>
                <a:effectLst/>
                <a:latin typeface="Google Sans"/>
              </a:rPr>
              <a:t>arXiv</a:t>
            </a:r>
            <a:r>
              <a:rPr lang="en-US" b="0" i="0" dirty="0">
                <a:solidFill>
                  <a:srgbClr val="E3E3E3"/>
                </a:solidFill>
                <a:effectLst/>
                <a:latin typeface="Google Sans"/>
              </a:rPr>
              <a:t> preprint, 2019): </a:t>
            </a:r>
            <a:r>
              <a:rPr lang="en-US" b="0" i="0" dirty="0">
                <a:solidFill>
                  <a:srgbClr val="E3E3E3"/>
                </a:solidFill>
                <a:effectLst/>
                <a:latin typeface="Google Sans"/>
                <a:hlinkClick r:id="rId4"/>
              </a:rPr>
              <a:t>https://proceedings.mlr.press/v119/chen20s.html</a:t>
            </a:r>
            <a:r>
              <a:rPr lang="en-US" b="0" i="0" dirty="0">
                <a:solidFill>
                  <a:srgbClr val="E3E3E3"/>
                </a:solidFill>
                <a:effectLst/>
                <a:latin typeface="Google Sans"/>
              </a:rPr>
              <a:t> - This paper introduces the concept of transformer-based image generation. Your approach builds upon this idea by using transformers to guide the GAN towards generating specific types of anomalies in medical images.</a:t>
            </a:r>
          </a:p>
          <a:p>
            <a:pPr algn="l">
              <a:buFont typeface="Arial" panose="020B0604020202020204" pitchFamily="34" charset="0"/>
              <a:buChar char="•"/>
            </a:pPr>
            <a:r>
              <a:rPr lang="en-US" b="0" i="0" dirty="0">
                <a:solidFill>
                  <a:srgbClr val="E3E3E3"/>
                </a:solidFill>
                <a:effectLst/>
                <a:latin typeface="Google Sans"/>
              </a:rPr>
              <a:t>Conditional BERT for Contextual Augmentation (EMNLP 2018): </a:t>
            </a:r>
            <a:r>
              <a:rPr lang="en-US" b="0" i="0" dirty="0">
                <a:solidFill>
                  <a:srgbClr val="E3E3E3"/>
                </a:solidFill>
                <a:effectLst/>
                <a:latin typeface="Google Sans"/>
                <a:hlinkClick r:id="rId5"/>
              </a:rPr>
              <a:t>https://arxiv.org/abs/1904.06652</a:t>
            </a:r>
            <a:r>
              <a:rPr lang="en-US" b="0" i="0" dirty="0">
                <a:solidFill>
                  <a:srgbClr val="E3E3E3"/>
                </a:solidFill>
                <a:effectLst/>
                <a:latin typeface="Google Sans"/>
              </a:rPr>
              <a:t> - This paper explores using transformers for text-based data augmentation, which can be conceptually adapted for your medical image domain. Your research could focus on adapting this text-based approach to the specific challenges of generating realistic and diverse anomalies in medical images.</a:t>
            </a:r>
          </a:p>
          <a:p>
            <a:pPr algn="l"/>
            <a:r>
              <a:rPr lang="en-US" b="0" i="0" dirty="0">
                <a:solidFill>
                  <a:srgbClr val="E3E3E3"/>
                </a:solidFill>
                <a:effectLst/>
                <a:latin typeface="Google Sans"/>
              </a:rPr>
              <a:t>Attention-based Anomaly Localization:</a:t>
            </a:r>
          </a:p>
          <a:p>
            <a:pPr algn="l">
              <a:buFont typeface="Arial" panose="020B0604020202020204" pitchFamily="34" charset="0"/>
              <a:buChar char="•"/>
            </a:pPr>
            <a:r>
              <a:rPr lang="en-US" b="0" i="0" dirty="0">
                <a:solidFill>
                  <a:srgbClr val="E3E3E3"/>
                </a:solidFill>
                <a:effectLst/>
                <a:latin typeface="Google Sans"/>
              </a:rPr>
              <a:t>Attention-based Anomaly Localization in Medical Images using Transformers (IEEE Transactions on Medical Imaging, 2022): </a:t>
            </a:r>
            <a:r>
              <a:rPr lang="en-US" b="0" i="0" dirty="0">
                <a:solidFill>
                  <a:srgbClr val="E3E3E3"/>
                </a:solidFill>
                <a:effectLst/>
                <a:latin typeface="Google Sans"/>
                <a:hlinkClick r:id="rId6"/>
              </a:rPr>
              <a:t>https://ieeexplore.ieee.org/iel7/42/9629464/09469869.pdf</a:t>
            </a:r>
            <a:r>
              <a:rPr lang="en-US" b="0" i="0" dirty="0">
                <a:solidFill>
                  <a:srgbClr val="E3E3E3"/>
                </a:solidFill>
                <a:effectLst/>
                <a:latin typeface="Google Sans"/>
              </a:rPr>
              <a:t> - This paper explores attention mechanisms for anomaly highlighting without GANs. Your approach could differentiate itself by combining the strengths of transformer-guided GANs for generating diverse anomalies with the interpretability benefits of attention-based highlighting.</a:t>
            </a:r>
          </a:p>
          <a:p>
            <a:pPr algn="l"/>
            <a:r>
              <a:rPr lang="en-US" b="0" i="0" dirty="0">
                <a:solidFill>
                  <a:srgbClr val="E3E3E3"/>
                </a:solidFill>
                <a:effectLst/>
                <a:latin typeface="Google Sans"/>
              </a:rPr>
              <a:t>Contrastive Learning:</a:t>
            </a:r>
          </a:p>
          <a:p>
            <a:pPr algn="l">
              <a:buFont typeface="Arial" panose="020B0604020202020204" pitchFamily="34" charset="0"/>
              <a:buChar char="•"/>
            </a:pPr>
            <a:r>
              <a:rPr lang="en-US" b="0" i="0" dirty="0">
                <a:solidFill>
                  <a:srgbClr val="E3E3E3"/>
                </a:solidFill>
                <a:effectLst/>
                <a:latin typeface="Google Sans"/>
              </a:rPr>
              <a:t>Contrastive Learning for Anomaly Detection in Medical Images (MICCAI 2022): </a:t>
            </a:r>
            <a:r>
              <a:rPr lang="en-US" b="0" i="0" dirty="0">
                <a:solidFill>
                  <a:srgbClr val="E3E3E3"/>
                </a:solidFill>
                <a:effectLst/>
                <a:latin typeface="Google Sans"/>
                <a:hlinkClick r:id="rId7"/>
              </a:rPr>
              <a:t>https://arxiv.org/abs/2103.03423</a:t>
            </a:r>
            <a:r>
              <a:rPr lang="en-US" b="0" i="0" dirty="0">
                <a:solidFill>
                  <a:srgbClr val="E3E3E3"/>
                </a:solidFill>
                <a:effectLst/>
                <a:latin typeface="Google Sans"/>
              </a:rPr>
              <a:t> - This paper focuses on contrastive learning for anomaly detection using real images. Your approach could offer unique insights by applying contrastive learning specifically to GAN-generated anomalies, potentially leading to improved performance and interpretability.</a:t>
            </a:r>
          </a:p>
          <a:p>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39</a:t>
            </a:fld>
            <a:endParaRPr lang="en-IN"/>
          </a:p>
        </p:txBody>
      </p:sp>
    </p:spTree>
    <p:extLst>
      <p:ext uri="{BB962C8B-B14F-4D97-AF65-F5344CB8AC3E}">
        <p14:creationId xmlns:p14="http://schemas.microsoft.com/office/powerpoint/2010/main" val="1965421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Michael, Baumgartner., </a:t>
            </a:r>
            <a:r>
              <a:rPr lang="en-US" b="0" i="0" dirty="0" err="1">
                <a:solidFill>
                  <a:srgbClr val="D1D5DB"/>
                </a:solidFill>
                <a:effectLst/>
                <a:latin typeface="Söhne"/>
              </a:rPr>
              <a:t>Saikat</a:t>
            </a:r>
            <a:r>
              <a:rPr lang="en-US" b="0" i="0" dirty="0">
                <a:solidFill>
                  <a:srgbClr val="D1D5DB"/>
                </a:solidFill>
                <a:effectLst/>
                <a:latin typeface="Söhne"/>
              </a:rPr>
              <a:t>, Sinha, Roy., </a:t>
            </a:r>
            <a:r>
              <a:rPr lang="en-US" b="0" i="0" dirty="0" err="1">
                <a:solidFill>
                  <a:srgbClr val="D1D5DB"/>
                </a:solidFill>
                <a:effectLst/>
                <a:latin typeface="Söhne"/>
              </a:rPr>
              <a:t>Tassilo</a:t>
            </a:r>
            <a:r>
              <a:rPr lang="en-US" b="0" i="0" dirty="0">
                <a:solidFill>
                  <a:srgbClr val="D1D5DB"/>
                </a:solidFill>
                <a:effectLst/>
                <a:latin typeface="Söhne"/>
              </a:rPr>
              <a:t>, Wald., Klaus, H., Maier-Hein. (2023). Taming Detection Transformers for Medical Object Detection. arXiv.org, abs/2306.15472:183-188. </a:t>
            </a:r>
            <a:r>
              <a:rPr lang="en-US" b="0" i="0" dirty="0" err="1">
                <a:solidFill>
                  <a:srgbClr val="D1D5DB"/>
                </a:solidFill>
                <a:effectLst/>
                <a:latin typeface="Söhne"/>
              </a:rPr>
              <a:t>doi</a:t>
            </a:r>
            <a:r>
              <a:rPr lang="en-US" b="0" i="0" dirty="0">
                <a:solidFill>
                  <a:srgbClr val="D1D5DB"/>
                </a:solidFill>
                <a:effectLst/>
                <a:latin typeface="Söhne"/>
              </a:rPr>
              <a:t>: 10.1007/978-3-658-41657-7_39</a:t>
            </a:r>
          </a:p>
          <a:p>
            <a:endParaRPr lang="en-US" b="0" i="0" dirty="0">
              <a:solidFill>
                <a:srgbClr val="D1D5DB"/>
              </a:solidFill>
              <a:effectLst/>
              <a:latin typeface="Söhne"/>
            </a:endParaRPr>
          </a:p>
          <a:p>
            <a:r>
              <a:rPr lang="en-US" b="0" i="0" dirty="0">
                <a:solidFill>
                  <a:srgbClr val="D1D5DB"/>
                </a:solidFill>
                <a:effectLst/>
                <a:latin typeface="Söhne"/>
              </a:rPr>
              <a:t>[2]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[3]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[4] (2023). Generative Adversarial Networks for Anomaly Detection in Biomedical Imaging: A Study on Seven Medical Image Datasets. IEEE Access, 11:17906-17921. </a:t>
            </a:r>
            <a:r>
              <a:rPr lang="en-US" b="0" i="0" dirty="0" err="1">
                <a:solidFill>
                  <a:srgbClr val="D1D5DB"/>
                </a:solidFill>
                <a:effectLst/>
                <a:latin typeface="Söhne"/>
              </a:rPr>
              <a:t>doi</a:t>
            </a:r>
            <a:r>
              <a:rPr lang="en-US" b="0" i="0" dirty="0">
                <a:solidFill>
                  <a:srgbClr val="D1D5DB"/>
                </a:solidFill>
                <a:effectLst/>
                <a:latin typeface="Söhne"/>
              </a:rPr>
              <a:t>: 10.1109/access.2023.3244741</a:t>
            </a:r>
          </a:p>
          <a:p>
            <a:endParaRPr lang="en-IN" dirty="0"/>
          </a:p>
          <a:p>
            <a:r>
              <a:rPr lang="en-IN" dirty="0"/>
              <a:t>[5] </a:t>
            </a:r>
            <a:r>
              <a:rPr lang="en-US" dirty="0"/>
              <a:t>(2023). </a:t>
            </a:r>
            <a:r>
              <a:rPr lang="en-US" dirty="0" err="1"/>
              <a:t>MultiNet</a:t>
            </a:r>
            <a:r>
              <a:rPr lang="en-US" dirty="0"/>
              <a:t> with Transformers: A Model for Cancer Diagnosis Using Images.   </a:t>
            </a:r>
            <a:r>
              <a:rPr lang="en-US" dirty="0" err="1"/>
              <a:t>doi</a:t>
            </a:r>
            <a:r>
              <a:rPr lang="en-US" dirty="0"/>
              <a:t>: 10.48550/arxiv.2301.09007</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7</a:t>
            </a:fld>
            <a:endParaRPr lang="en-IN"/>
          </a:p>
        </p:txBody>
      </p:sp>
    </p:spTree>
    <p:extLst>
      <p:ext uri="{BB962C8B-B14F-4D97-AF65-F5344CB8AC3E}">
        <p14:creationId xmlns:p14="http://schemas.microsoft.com/office/powerpoint/2010/main" val="104020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Michael, Baumgartner., </a:t>
            </a:r>
            <a:r>
              <a:rPr lang="en-US" b="0" i="0" dirty="0" err="1">
                <a:solidFill>
                  <a:srgbClr val="D1D5DB"/>
                </a:solidFill>
                <a:effectLst/>
                <a:latin typeface="Söhne"/>
              </a:rPr>
              <a:t>Saikat</a:t>
            </a:r>
            <a:r>
              <a:rPr lang="en-US" b="0" i="0" dirty="0">
                <a:solidFill>
                  <a:srgbClr val="D1D5DB"/>
                </a:solidFill>
                <a:effectLst/>
                <a:latin typeface="Söhne"/>
              </a:rPr>
              <a:t>, Sinha, Roy., </a:t>
            </a:r>
            <a:r>
              <a:rPr lang="en-US" b="0" i="0" dirty="0" err="1">
                <a:solidFill>
                  <a:srgbClr val="D1D5DB"/>
                </a:solidFill>
                <a:effectLst/>
                <a:latin typeface="Söhne"/>
              </a:rPr>
              <a:t>Tassilo</a:t>
            </a:r>
            <a:r>
              <a:rPr lang="en-US" b="0" i="0" dirty="0">
                <a:solidFill>
                  <a:srgbClr val="D1D5DB"/>
                </a:solidFill>
                <a:effectLst/>
                <a:latin typeface="Söhne"/>
              </a:rPr>
              <a:t>, Wald., Klaus, H., Maier-Hein. (2023). Taming Detection Transformers for Medical Object Detection. arXiv.org, abs/2306.15472:183-188. </a:t>
            </a:r>
            <a:r>
              <a:rPr lang="en-US" b="0" i="0" dirty="0" err="1">
                <a:solidFill>
                  <a:srgbClr val="D1D5DB"/>
                </a:solidFill>
                <a:effectLst/>
                <a:latin typeface="Söhne"/>
              </a:rPr>
              <a:t>doi</a:t>
            </a:r>
            <a:r>
              <a:rPr lang="en-US" b="0" i="0" dirty="0">
                <a:solidFill>
                  <a:srgbClr val="D1D5DB"/>
                </a:solidFill>
                <a:effectLst/>
                <a:latin typeface="Söhne"/>
              </a:rPr>
              <a:t>: 10.1007/978-3-658-41657-7_39</a:t>
            </a:r>
          </a:p>
          <a:p>
            <a:endParaRPr lang="en-US" b="0" i="0" dirty="0">
              <a:solidFill>
                <a:srgbClr val="D1D5DB"/>
              </a:solidFill>
              <a:effectLst/>
              <a:latin typeface="Söhne"/>
            </a:endParaRPr>
          </a:p>
          <a:p>
            <a:r>
              <a:rPr lang="en-US" b="0" i="0" dirty="0">
                <a:solidFill>
                  <a:srgbClr val="D1D5DB"/>
                </a:solidFill>
                <a:effectLst/>
                <a:latin typeface="Söhne"/>
              </a:rPr>
              <a:t>[2]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[3]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[4] (2023). Generative Adversarial Networks for Anomaly Detection in Biomedical Imaging: A Study on Seven Medical Image Datasets. IEEE Access, 11:17906-17921. </a:t>
            </a:r>
            <a:r>
              <a:rPr lang="en-US" b="0" i="0" dirty="0" err="1">
                <a:solidFill>
                  <a:srgbClr val="D1D5DB"/>
                </a:solidFill>
                <a:effectLst/>
                <a:latin typeface="Söhne"/>
              </a:rPr>
              <a:t>doi</a:t>
            </a:r>
            <a:r>
              <a:rPr lang="en-US" b="0" i="0" dirty="0">
                <a:solidFill>
                  <a:srgbClr val="D1D5DB"/>
                </a:solidFill>
                <a:effectLst/>
                <a:latin typeface="Söhne"/>
              </a:rPr>
              <a:t>: 10.1109/access.2023.3244741</a:t>
            </a:r>
          </a:p>
          <a:p>
            <a:endParaRPr lang="en-IN" dirty="0"/>
          </a:p>
          <a:p>
            <a:r>
              <a:rPr lang="en-IN" dirty="0"/>
              <a:t>[5] </a:t>
            </a:r>
            <a:r>
              <a:rPr lang="en-US" dirty="0"/>
              <a:t>(2023). </a:t>
            </a:r>
            <a:r>
              <a:rPr lang="en-US" dirty="0" err="1"/>
              <a:t>MultiNet</a:t>
            </a:r>
            <a:r>
              <a:rPr lang="en-US" dirty="0"/>
              <a:t> with Transformers: A Model for Cancer Diagnosis Using Images.   </a:t>
            </a:r>
            <a:r>
              <a:rPr lang="en-US" dirty="0" err="1"/>
              <a:t>doi</a:t>
            </a:r>
            <a:r>
              <a:rPr lang="en-US" dirty="0"/>
              <a:t>: 10.48550/arxiv.2301.09007</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8</a:t>
            </a:fld>
            <a:endParaRPr lang="en-IN"/>
          </a:p>
        </p:txBody>
      </p:sp>
    </p:spTree>
    <p:extLst>
      <p:ext uri="{BB962C8B-B14F-4D97-AF65-F5344CB8AC3E}">
        <p14:creationId xmlns:p14="http://schemas.microsoft.com/office/powerpoint/2010/main" val="1654676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Michael, Baumgartner., </a:t>
            </a:r>
            <a:r>
              <a:rPr lang="en-US" b="0" i="0" dirty="0" err="1">
                <a:solidFill>
                  <a:srgbClr val="D1D5DB"/>
                </a:solidFill>
                <a:effectLst/>
                <a:latin typeface="Söhne"/>
              </a:rPr>
              <a:t>Saikat</a:t>
            </a:r>
            <a:r>
              <a:rPr lang="en-US" b="0" i="0" dirty="0">
                <a:solidFill>
                  <a:srgbClr val="D1D5DB"/>
                </a:solidFill>
                <a:effectLst/>
                <a:latin typeface="Söhne"/>
              </a:rPr>
              <a:t>, Sinha, Roy., </a:t>
            </a:r>
            <a:r>
              <a:rPr lang="en-US" b="0" i="0" dirty="0" err="1">
                <a:solidFill>
                  <a:srgbClr val="D1D5DB"/>
                </a:solidFill>
                <a:effectLst/>
                <a:latin typeface="Söhne"/>
              </a:rPr>
              <a:t>Tassilo</a:t>
            </a:r>
            <a:r>
              <a:rPr lang="en-US" b="0" i="0" dirty="0">
                <a:solidFill>
                  <a:srgbClr val="D1D5DB"/>
                </a:solidFill>
                <a:effectLst/>
                <a:latin typeface="Söhne"/>
              </a:rPr>
              <a:t>, Wald., Klaus, H., Maier-Hein. (2023). Taming Detection Transformers for Medical Object Detection. arXiv.org, abs/2306.15472:183-188. </a:t>
            </a:r>
            <a:r>
              <a:rPr lang="en-US" b="0" i="0" dirty="0" err="1">
                <a:solidFill>
                  <a:srgbClr val="D1D5DB"/>
                </a:solidFill>
                <a:effectLst/>
                <a:latin typeface="Söhne"/>
              </a:rPr>
              <a:t>doi</a:t>
            </a:r>
            <a:r>
              <a:rPr lang="en-US" b="0" i="0" dirty="0">
                <a:solidFill>
                  <a:srgbClr val="D1D5DB"/>
                </a:solidFill>
                <a:effectLst/>
                <a:latin typeface="Söhne"/>
              </a:rPr>
              <a:t>: 10.1007/978-3-658-41657-7_39</a:t>
            </a:r>
          </a:p>
          <a:p>
            <a:endParaRPr lang="en-US" b="0" i="0" dirty="0">
              <a:solidFill>
                <a:srgbClr val="D1D5DB"/>
              </a:solidFill>
              <a:effectLst/>
              <a:latin typeface="Söhne"/>
            </a:endParaRPr>
          </a:p>
          <a:p>
            <a:r>
              <a:rPr lang="en-US" b="0" i="0" dirty="0">
                <a:solidFill>
                  <a:srgbClr val="D1D5DB"/>
                </a:solidFill>
                <a:effectLst/>
                <a:latin typeface="Söhne"/>
              </a:rPr>
              <a:t>[2]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[3]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[4] (2023). Generative Adversarial Networks for Anomaly Detection in Biomedical Imaging: A Study on Seven Medical Image Datasets. IEEE Access, 11:17906-17921. </a:t>
            </a:r>
            <a:r>
              <a:rPr lang="en-US" b="0" i="0" dirty="0" err="1">
                <a:solidFill>
                  <a:srgbClr val="D1D5DB"/>
                </a:solidFill>
                <a:effectLst/>
                <a:latin typeface="Söhne"/>
              </a:rPr>
              <a:t>doi</a:t>
            </a:r>
            <a:r>
              <a:rPr lang="en-US" b="0" i="0" dirty="0">
                <a:solidFill>
                  <a:srgbClr val="D1D5DB"/>
                </a:solidFill>
                <a:effectLst/>
                <a:latin typeface="Söhne"/>
              </a:rPr>
              <a:t>: 10.1109/access.2023.3244741</a:t>
            </a:r>
          </a:p>
          <a:p>
            <a:endParaRPr lang="en-IN" dirty="0"/>
          </a:p>
          <a:p>
            <a:r>
              <a:rPr lang="en-IN" dirty="0"/>
              <a:t>[5] </a:t>
            </a:r>
            <a:r>
              <a:rPr lang="en-US" dirty="0"/>
              <a:t>(2023). </a:t>
            </a:r>
            <a:r>
              <a:rPr lang="en-US" dirty="0" err="1"/>
              <a:t>MultiNet</a:t>
            </a:r>
            <a:r>
              <a:rPr lang="en-US" dirty="0"/>
              <a:t> with Transformers: A Model for Cancer Diagnosis Using Images.   </a:t>
            </a:r>
            <a:r>
              <a:rPr lang="en-US" dirty="0" err="1"/>
              <a:t>doi</a:t>
            </a:r>
            <a:r>
              <a:rPr lang="en-US" dirty="0"/>
              <a:t>: 10.48550/arxiv.2301.09007</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9</a:t>
            </a:fld>
            <a:endParaRPr lang="en-IN"/>
          </a:p>
        </p:txBody>
      </p:sp>
    </p:spTree>
    <p:extLst>
      <p:ext uri="{BB962C8B-B14F-4D97-AF65-F5344CB8AC3E}">
        <p14:creationId xmlns:p14="http://schemas.microsoft.com/office/powerpoint/2010/main" val="1642625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Michael, Baumgartner., </a:t>
            </a:r>
            <a:r>
              <a:rPr lang="en-US" b="0" i="0" dirty="0" err="1">
                <a:solidFill>
                  <a:srgbClr val="D1D5DB"/>
                </a:solidFill>
                <a:effectLst/>
                <a:latin typeface="Söhne"/>
              </a:rPr>
              <a:t>Saikat</a:t>
            </a:r>
            <a:r>
              <a:rPr lang="en-US" b="0" i="0" dirty="0">
                <a:solidFill>
                  <a:srgbClr val="D1D5DB"/>
                </a:solidFill>
                <a:effectLst/>
                <a:latin typeface="Söhne"/>
              </a:rPr>
              <a:t>, Sinha, Roy., </a:t>
            </a:r>
            <a:r>
              <a:rPr lang="en-US" b="0" i="0" dirty="0" err="1">
                <a:solidFill>
                  <a:srgbClr val="D1D5DB"/>
                </a:solidFill>
                <a:effectLst/>
                <a:latin typeface="Söhne"/>
              </a:rPr>
              <a:t>Tassilo</a:t>
            </a:r>
            <a:r>
              <a:rPr lang="en-US" b="0" i="0" dirty="0">
                <a:solidFill>
                  <a:srgbClr val="D1D5DB"/>
                </a:solidFill>
                <a:effectLst/>
                <a:latin typeface="Söhne"/>
              </a:rPr>
              <a:t>, Wald., Klaus, H., Maier-Hein. (2023). Taming Detection Transformers for Medical Object Detection. arXiv.org, abs/2306.15472:183-188. </a:t>
            </a:r>
            <a:r>
              <a:rPr lang="en-US" b="0" i="0" dirty="0" err="1">
                <a:solidFill>
                  <a:srgbClr val="D1D5DB"/>
                </a:solidFill>
                <a:effectLst/>
                <a:latin typeface="Söhne"/>
              </a:rPr>
              <a:t>doi</a:t>
            </a:r>
            <a:r>
              <a:rPr lang="en-US" b="0" i="0" dirty="0">
                <a:solidFill>
                  <a:srgbClr val="D1D5DB"/>
                </a:solidFill>
                <a:effectLst/>
                <a:latin typeface="Söhne"/>
              </a:rPr>
              <a:t>: 10.1007/978-3-658-41657-7_39</a:t>
            </a:r>
          </a:p>
          <a:p>
            <a:endParaRPr lang="en-US" b="0" i="0" dirty="0">
              <a:solidFill>
                <a:srgbClr val="D1D5DB"/>
              </a:solidFill>
              <a:effectLst/>
              <a:latin typeface="Söhne"/>
            </a:endParaRPr>
          </a:p>
          <a:p>
            <a:r>
              <a:rPr lang="en-US" b="0" i="0" dirty="0">
                <a:solidFill>
                  <a:srgbClr val="D1D5DB"/>
                </a:solidFill>
                <a:effectLst/>
                <a:latin typeface="Söhne"/>
              </a:rPr>
              <a:t>[2]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[3]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[4] (2023). Generative Adversarial Networks for Anomaly Detection in Biomedical Imaging: A Study on Seven Medical Image Datasets. IEEE Access, 11:17906-17921. </a:t>
            </a:r>
            <a:r>
              <a:rPr lang="en-US" b="0" i="0" dirty="0" err="1">
                <a:solidFill>
                  <a:srgbClr val="D1D5DB"/>
                </a:solidFill>
                <a:effectLst/>
                <a:latin typeface="Söhne"/>
              </a:rPr>
              <a:t>doi</a:t>
            </a:r>
            <a:r>
              <a:rPr lang="en-US" b="0" i="0" dirty="0">
                <a:solidFill>
                  <a:srgbClr val="D1D5DB"/>
                </a:solidFill>
                <a:effectLst/>
                <a:latin typeface="Söhne"/>
              </a:rPr>
              <a:t>: 10.1109/access.2023.3244741</a:t>
            </a:r>
          </a:p>
          <a:p>
            <a:endParaRPr lang="en-IN" dirty="0"/>
          </a:p>
          <a:p>
            <a:r>
              <a:rPr lang="en-IN" dirty="0"/>
              <a:t>[5] </a:t>
            </a:r>
            <a:r>
              <a:rPr lang="en-US" dirty="0"/>
              <a:t>(2023). </a:t>
            </a:r>
            <a:r>
              <a:rPr lang="en-US" dirty="0" err="1"/>
              <a:t>MultiNet</a:t>
            </a:r>
            <a:r>
              <a:rPr lang="en-US" dirty="0"/>
              <a:t> with Transformers: A Model for Cancer Diagnosis Using Images.   </a:t>
            </a:r>
            <a:r>
              <a:rPr lang="en-US" dirty="0" err="1"/>
              <a:t>doi</a:t>
            </a:r>
            <a:r>
              <a:rPr lang="en-US" dirty="0"/>
              <a:t>: 10.48550/arxiv.2301.09007</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10</a:t>
            </a:fld>
            <a:endParaRPr lang="en-IN"/>
          </a:p>
        </p:txBody>
      </p:sp>
    </p:spTree>
    <p:extLst>
      <p:ext uri="{BB962C8B-B14F-4D97-AF65-F5344CB8AC3E}">
        <p14:creationId xmlns:p14="http://schemas.microsoft.com/office/powerpoint/2010/main" val="1184598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Michael, Baumgartner., </a:t>
            </a:r>
            <a:r>
              <a:rPr lang="en-US" b="0" i="0" dirty="0" err="1">
                <a:solidFill>
                  <a:srgbClr val="D1D5DB"/>
                </a:solidFill>
                <a:effectLst/>
                <a:latin typeface="Söhne"/>
              </a:rPr>
              <a:t>Saikat</a:t>
            </a:r>
            <a:r>
              <a:rPr lang="en-US" b="0" i="0" dirty="0">
                <a:solidFill>
                  <a:srgbClr val="D1D5DB"/>
                </a:solidFill>
                <a:effectLst/>
                <a:latin typeface="Söhne"/>
              </a:rPr>
              <a:t>, Sinha, Roy., </a:t>
            </a:r>
            <a:r>
              <a:rPr lang="en-US" b="0" i="0" dirty="0" err="1">
                <a:solidFill>
                  <a:srgbClr val="D1D5DB"/>
                </a:solidFill>
                <a:effectLst/>
                <a:latin typeface="Söhne"/>
              </a:rPr>
              <a:t>Tassilo</a:t>
            </a:r>
            <a:r>
              <a:rPr lang="en-US" b="0" i="0" dirty="0">
                <a:solidFill>
                  <a:srgbClr val="D1D5DB"/>
                </a:solidFill>
                <a:effectLst/>
                <a:latin typeface="Söhne"/>
              </a:rPr>
              <a:t>, Wald., Klaus, H., Maier-Hein. (2023). Taming Detection Transformers for Medical Object Detection. arXiv.org, abs/2306.15472:183-188. </a:t>
            </a:r>
            <a:r>
              <a:rPr lang="en-US" b="0" i="0" dirty="0" err="1">
                <a:solidFill>
                  <a:srgbClr val="D1D5DB"/>
                </a:solidFill>
                <a:effectLst/>
                <a:latin typeface="Söhne"/>
              </a:rPr>
              <a:t>doi</a:t>
            </a:r>
            <a:r>
              <a:rPr lang="en-US" b="0" i="0" dirty="0">
                <a:solidFill>
                  <a:srgbClr val="D1D5DB"/>
                </a:solidFill>
                <a:effectLst/>
                <a:latin typeface="Söhne"/>
              </a:rPr>
              <a:t>: 10.1007/978-3-658-41657-7_39</a:t>
            </a:r>
          </a:p>
          <a:p>
            <a:endParaRPr lang="en-US" b="0" i="0" dirty="0">
              <a:solidFill>
                <a:srgbClr val="D1D5DB"/>
              </a:solidFill>
              <a:effectLst/>
              <a:latin typeface="Söhne"/>
            </a:endParaRPr>
          </a:p>
          <a:p>
            <a:r>
              <a:rPr lang="en-US" b="0" i="0" dirty="0">
                <a:solidFill>
                  <a:srgbClr val="D1D5DB"/>
                </a:solidFill>
                <a:effectLst/>
                <a:latin typeface="Söhne"/>
              </a:rPr>
              <a:t>[2]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[3]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[4] (2023). Generative Adversarial Networks for Anomaly Detection in Biomedical Imaging: A Study on Seven Medical Image Datasets. IEEE Access, 11:17906-17921. </a:t>
            </a:r>
            <a:r>
              <a:rPr lang="en-US" b="0" i="0" dirty="0" err="1">
                <a:solidFill>
                  <a:srgbClr val="D1D5DB"/>
                </a:solidFill>
                <a:effectLst/>
                <a:latin typeface="Söhne"/>
              </a:rPr>
              <a:t>doi</a:t>
            </a:r>
            <a:r>
              <a:rPr lang="en-US" b="0" i="0" dirty="0">
                <a:solidFill>
                  <a:srgbClr val="D1D5DB"/>
                </a:solidFill>
                <a:effectLst/>
                <a:latin typeface="Söhne"/>
              </a:rPr>
              <a:t>: 10.1109/access.2023.3244741</a:t>
            </a:r>
          </a:p>
          <a:p>
            <a:endParaRPr lang="en-IN" dirty="0"/>
          </a:p>
          <a:p>
            <a:r>
              <a:rPr lang="en-IN" dirty="0"/>
              <a:t>[5] </a:t>
            </a:r>
            <a:r>
              <a:rPr lang="en-US" dirty="0"/>
              <a:t>(2023). </a:t>
            </a:r>
            <a:r>
              <a:rPr lang="en-US" dirty="0" err="1"/>
              <a:t>MultiNet</a:t>
            </a:r>
            <a:r>
              <a:rPr lang="en-US" dirty="0"/>
              <a:t> with Transformers: A Model for Cancer Diagnosis Using Images.   </a:t>
            </a:r>
            <a:r>
              <a:rPr lang="en-US" dirty="0" err="1"/>
              <a:t>doi</a:t>
            </a:r>
            <a:r>
              <a:rPr lang="en-US" dirty="0"/>
              <a:t>: 10.48550/arxiv.2301.09007</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11</a:t>
            </a:fld>
            <a:endParaRPr lang="en-IN"/>
          </a:p>
        </p:txBody>
      </p:sp>
    </p:spTree>
    <p:extLst>
      <p:ext uri="{BB962C8B-B14F-4D97-AF65-F5344CB8AC3E}">
        <p14:creationId xmlns:p14="http://schemas.microsoft.com/office/powerpoint/2010/main" val="261645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[1] Michael, Baumgartner., </a:t>
            </a:r>
            <a:r>
              <a:rPr lang="en-US" b="0" i="0" dirty="0" err="1">
                <a:solidFill>
                  <a:srgbClr val="D1D5DB"/>
                </a:solidFill>
                <a:effectLst/>
                <a:latin typeface="Söhne"/>
              </a:rPr>
              <a:t>Saikat</a:t>
            </a:r>
            <a:r>
              <a:rPr lang="en-US" b="0" i="0" dirty="0">
                <a:solidFill>
                  <a:srgbClr val="D1D5DB"/>
                </a:solidFill>
                <a:effectLst/>
                <a:latin typeface="Söhne"/>
              </a:rPr>
              <a:t>, Sinha, Roy., </a:t>
            </a:r>
            <a:r>
              <a:rPr lang="en-US" b="0" i="0" dirty="0" err="1">
                <a:solidFill>
                  <a:srgbClr val="D1D5DB"/>
                </a:solidFill>
                <a:effectLst/>
                <a:latin typeface="Söhne"/>
              </a:rPr>
              <a:t>Tassilo</a:t>
            </a:r>
            <a:r>
              <a:rPr lang="en-US" b="0" i="0" dirty="0">
                <a:solidFill>
                  <a:srgbClr val="D1D5DB"/>
                </a:solidFill>
                <a:effectLst/>
                <a:latin typeface="Söhne"/>
              </a:rPr>
              <a:t>, Wald., Klaus, H., Maier-Hein. (2023). Taming Detection Transformers for Medical Object Detection. arXiv.org, abs/2306.15472:183-188. </a:t>
            </a:r>
            <a:r>
              <a:rPr lang="en-US" b="0" i="0" dirty="0" err="1">
                <a:solidFill>
                  <a:srgbClr val="D1D5DB"/>
                </a:solidFill>
                <a:effectLst/>
                <a:latin typeface="Söhne"/>
              </a:rPr>
              <a:t>doi</a:t>
            </a:r>
            <a:r>
              <a:rPr lang="en-US" b="0" i="0" dirty="0">
                <a:solidFill>
                  <a:srgbClr val="D1D5DB"/>
                </a:solidFill>
                <a:effectLst/>
                <a:latin typeface="Söhne"/>
              </a:rPr>
              <a:t>: 10.1007/978-3-658-41657-7_39</a:t>
            </a:r>
          </a:p>
          <a:p>
            <a:endParaRPr lang="en-US" b="0" i="0" dirty="0">
              <a:solidFill>
                <a:srgbClr val="D1D5DB"/>
              </a:solidFill>
              <a:effectLst/>
              <a:latin typeface="Söhne"/>
            </a:endParaRPr>
          </a:p>
          <a:p>
            <a:r>
              <a:rPr lang="en-US" b="0" i="0" dirty="0">
                <a:solidFill>
                  <a:srgbClr val="D1D5DB"/>
                </a:solidFill>
                <a:effectLst/>
                <a:latin typeface="Söhne"/>
              </a:rPr>
              <a:t>[2]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[3] (2023). Industrial and Medical Anomaly Detection Through Cycle-Consistent</a:t>
            </a:r>
          </a:p>
          <a:p>
            <a:r>
              <a:rPr lang="en-US" b="0" i="0" dirty="0">
                <a:solidFill>
                  <a:srgbClr val="D1D5DB"/>
                </a:solidFill>
                <a:effectLst/>
                <a:latin typeface="Söhne"/>
              </a:rPr>
              <a:t>  Adversarial Networks.   </a:t>
            </a:r>
            <a:r>
              <a:rPr lang="en-US" b="0" i="0" dirty="0" err="1">
                <a:solidFill>
                  <a:srgbClr val="D1D5DB"/>
                </a:solidFill>
                <a:effectLst/>
                <a:latin typeface="Söhne"/>
              </a:rPr>
              <a:t>doi</a:t>
            </a:r>
            <a:r>
              <a:rPr lang="en-US" b="0" i="0" dirty="0">
                <a:solidFill>
                  <a:srgbClr val="D1D5DB"/>
                </a:solidFill>
                <a:effectLst/>
                <a:latin typeface="Söhne"/>
              </a:rPr>
              <a:t>: 10.48550/arxiv.2302.05154</a:t>
            </a:r>
          </a:p>
          <a:p>
            <a:endParaRPr lang="en-US" b="0" i="0" dirty="0">
              <a:solidFill>
                <a:srgbClr val="D1D5DB"/>
              </a:solidFill>
              <a:effectLst/>
              <a:latin typeface="Söhne"/>
            </a:endParaRPr>
          </a:p>
          <a:p>
            <a:r>
              <a:rPr lang="en-US" b="0" i="0" dirty="0">
                <a:solidFill>
                  <a:srgbClr val="D1D5DB"/>
                </a:solidFill>
                <a:effectLst/>
                <a:latin typeface="Söhne"/>
              </a:rPr>
              <a:t>[4] (2023). Generative Adversarial Networks for Anomaly Detection in Biomedical Imaging: A Study on Seven Medical Image Datasets. IEEE Access, 11:17906-17921. </a:t>
            </a:r>
            <a:r>
              <a:rPr lang="en-US" b="0" i="0" dirty="0" err="1">
                <a:solidFill>
                  <a:srgbClr val="D1D5DB"/>
                </a:solidFill>
                <a:effectLst/>
                <a:latin typeface="Söhne"/>
              </a:rPr>
              <a:t>doi</a:t>
            </a:r>
            <a:r>
              <a:rPr lang="en-US" b="0" i="0" dirty="0">
                <a:solidFill>
                  <a:srgbClr val="D1D5DB"/>
                </a:solidFill>
                <a:effectLst/>
                <a:latin typeface="Söhne"/>
              </a:rPr>
              <a:t>: 10.1109/access.2023.3244741</a:t>
            </a:r>
          </a:p>
          <a:p>
            <a:endParaRPr lang="en-IN" dirty="0"/>
          </a:p>
          <a:p>
            <a:r>
              <a:rPr lang="en-IN" dirty="0"/>
              <a:t>[5] </a:t>
            </a:r>
            <a:r>
              <a:rPr lang="en-US" dirty="0"/>
              <a:t>(2023). </a:t>
            </a:r>
            <a:r>
              <a:rPr lang="en-US" dirty="0" err="1"/>
              <a:t>MultiNet</a:t>
            </a:r>
            <a:r>
              <a:rPr lang="en-US" dirty="0"/>
              <a:t> with Transformers: A Model for Cancer Diagnosis Using Images.   </a:t>
            </a:r>
            <a:r>
              <a:rPr lang="en-US" dirty="0" err="1"/>
              <a:t>doi</a:t>
            </a:r>
            <a:r>
              <a:rPr lang="en-US" dirty="0"/>
              <a:t>: 10.48550/arxiv.2301.09007</a:t>
            </a:r>
            <a:endParaRPr lang="en-IN" dirty="0"/>
          </a:p>
        </p:txBody>
      </p:sp>
      <p:sp>
        <p:nvSpPr>
          <p:cNvPr id="4" name="Slide Number Placeholder 3"/>
          <p:cNvSpPr>
            <a:spLocks noGrp="1"/>
          </p:cNvSpPr>
          <p:nvPr>
            <p:ph type="sldNum" sz="quarter" idx="5"/>
          </p:nvPr>
        </p:nvSpPr>
        <p:spPr/>
        <p:txBody>
          <a:bodyPr/>
          <a:lstStyle/>
          <a:p>
            <a:fld id="{79DDAB09-73C1-4435-835F-246AD46E73F8}" type="slidenum">
              <a:rPr lang="en-IN" smtClean="0"/>
              <a:t>12</a:t>
            </a:fld>
            <a:endParaRPr lang="en-IN"/>
          </a:p>
        </p:txBody>
      </p:sp>
    </p:spTree>
    <p:extLst>
      <p:ext uri="{BB962C8B-B14F-4D97-AF65-F5344CB8AC3E}">
        <p14:creationId xmlns:p14="http://schemas.microsoft.com/office/powerpoint/2010/main" val="61295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hyperlink" Target="https://www.nih.gov/news-events/news-releases/nih-clinical-center-provides-one-largest-publicly-available-chest-x-ray-datasets" TargetMode="External"/><Relationship Id="rId2" Type="http://schemas.openxmlformats.org/officeDocument/2006/relationships/hyperlink" Target="https://physionet.org/content/mimic-cxr/" TargetMode="External"/><Relationship Id="rId1" Type="http://schemas.openxmlformats.org/officeDocument/2006/relationships/slideLayout" Target="../slideLayouts/slideLayout7.xml"/><Relationship Id="rId5" Type="http://schemas.openxmlformats.org/officeDocument/2006/relationships/hyperlink" Target="https://github.com/ieee8023/covid-chestxray-dataset" TargetMode="External"/><Relationship Id="rId4" Type="http://schemas.openxmlformats.org/officeDocument/2006/relationships/hyperlink" Target="https://stanfordmlgroup.github.io/competitions/chexpert/" TargetMode="External"/></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slide" Target="slide2.xml"/><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slide" Target="slide2.xml"/><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slide" Target="slide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3417775" y="567484"/>
            <a:ext cx="18735059" cy="9231274"/>
          </a:xfrm>
          <a:custGeom>
            <a:avLst/>
            <a:gdLst/>
            <a:ahLst/>
            <a:cxnLst/>
            <a:rect l="l" t="t" r="r" b="b"/>
            <a:pathLst>
              <a:path w="18735059" h="9231274">
                <a:moveTo>
                  <a:pt x="18735059" y="0"/>
                </a:moveTo>
                <a:lnTo>
                  <a:pt x="0" y="0"/>
                </a:lnTo>
                <a:lnTo>
                  <a:pt x="0" y="9231275"/>
                </a:lnTo>
                <a:lnTo>
                  <a:pt x="18735059" y="9231275"/>
                </a:lnTo>
                <a:lnTo>
                  <a:pt x="18735059" y="0"/>
                </a:lnTo>
                <a:close/>
              </a:path>
            </a:pathLst>
          </a:custGeom>
          <a:blipFill>
            <a:blip r:embed="rId2">
              <a:alphaModFix amt="46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1184232"/>
            <a:ext cx="12655463" cy="12655463"/>
          </a:xfrm>
          <a:custGeom>
            <a:avLst/>
            <a:gdLst/>
            <a:ahLst/>
            <a:cxnLst/>
            <a:rect l="l" t="t" r="r" b="b"/>
            <a:pathLst>
              <a:path w="12655463" h="12655463">
                <a:moveTo>
                  <a:pt x="0" y="0"/>
                </a:moveTo>
                <a:lnTo>
                  <a:pt x="12655463" y="0"/>
                </a:lnTo>
                <a:lnTo>
                  <a:pt x="12655463" y="12655464"/>
                </a:lnTo>
                <a:lnTo>
                  <a:pt x="0" y="126554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3741084924"/>
              </p:ext>
            </p:extLst>
          </p:nvPr>
        </p:nvGraphicFramePr>
        <p:xfrm>
          <a:off x="933806" y="7192337"/>
          <a:ext cx="16192500" cy="1678623"/>
        </p:xfrm>
        <a:graphic>
          <a:graphicData uri="http://schemas.openxmlformats.org/drawingml/2006/table">
            <a:tbl>
              <a:tblPr/>
              <a:tblGrid>
                <a:gridCol w="15908682">
                  <a:extLst>
                    <a:ext uri="{9D8B030D-6E8A-4147-A177-3AD203B41FA5}">
                      <a16:colId xmlns:a16="http://schemas.microsoft.com/office/drawing/2014/main" val="20000"/>
                    </a:ext>
                  </a:extLst>
                </a:gridCol>
                <a:gridCol w="169518">
                  <a:extLst>
                    <a:ext uri="{9D8B030D-6E8A-4147-A177-3AD203B41FA5}">
                      <a16:colId xmlns:a16="http://schemas.microsoft.com/office/drawing/2014/main" val="20001"/>
                    </a:ext>
                  </a:extLst>
                </a:gridCol>
                <a:gridCol w="114300">
                  <a:extLst>
                    <a:ext uri="{9D8B030D-6E8A-4147-A177-3AD203B41FA5}">
                      <a16:colId xmlns:a16="http://schemas.microsoft.com/office/drawing/2014/main" val="20002"/>
                    </a:ext>
                  </a:extLst>
                </a:gridCol>
              </a:tblGrid>
              <a:tr h="990779">
                <a:tc>
                  <a:txBody>
                    <a:bodyPr/>
                    <a:lstStyle/>
                    <a:p>
                      <a:pPr algn="l">
                        <a:lnSpc>
                          <a:spcPts val="4479"/>
                        </a:lnSpc>
                        <a:defRPr/>
                      </a:pPr>
                      <a:r>
                        <a:rPr lang="en-US" sz="3199" dirty="0">
                          <a:solidFill>
                            <a:srgbClr val="FFFFFF"/>
                          </a:solidFill>
                          <a:latin typeface="Codec Pro Bold"/>
                        </a:rPr>
                        <a:t>Presented By   Nayan Khemka (20BCE1884)</a:t>
                      </a:r>
                    </a:p>
                    <a:p>
                      <a:pPr algn="l">
                        <a:lnSpc>
                          <a:spcPts val="4479"/>
                        </a:lnSpc>
                        <a:defRPr/>
                      </a:pPr>
                      <a:endParaRPr lang="en-US" sz="3199" dirty="0">
                        <a:solidFill>
                          <a:srgbClr val="FFFFFF"/>
                        </a:solidFill>
                        <a:latin typeface="Codec Pro Bold"/>
                      </a:endParaRPr>
                    </a:p>
                    <a:p>
                      <a:pPr algn="l">
                        <a:lnSpc>
                          <a:spcPts val="4479"/>
                        </a:lnSpc>
                        <a:defRPr/>
                      </a:pPr>
                      <a:r>
                        <a:rPr lang="en-US" sz="3199" dirty="0">
                          <a:solidFill>
                            <a:srgbClr val="FFFFFF"/>
                          </a:solidFill>
                          <a:latin typeface="Codec Pro Bold"/>
                        </a:rPr>
                        <a:t>Guide: Professor </a:t>
                      </a:r>
                      <a:r>
                        <a:rPr lang="en-US" sz="3199" dirty="0" err="1">
                          <a:solidFill>
                            <a:srgbClr val="FFFFFF"/>
                          </a:solidFill>
                          <a:latin typeface="Codec Pro Bold"/>
                        </a:rPr>
                        <a:t>Premalatha</a:t>
                      </a:r>
                      <a:r>
                        <a:rPr lang="en-US" sz="3199" dirty="0">
                          <a:solidFill>
                            <a:srgbClr val="FFFFFF"/>
                          </a:solidFill>
                          <a:latin typeface="Codec Pro Bold"/>
                        </a:rPr>
                        <a:t> M.</a:t>
                      </a: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2799"/>
                        </a:lnSpc>
                        <a:defRPr/>
                      </a:pP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r">
                        <a:lnSpc>
                          <a:spcPts val="2519"/>
                        </a:lnSpc>
                        <a:defRPr/>
                      </a:pPr>
                      <a:endParaRPr lang="en-US" sz="1100" dirty="0"/>
                    </a:p>
                  </a:txBody>
                  <a:tcPr marL="0" marR="0" marT="0" marB="0" anchor="b">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
        <p:nvSpPr>
          <p:cNvPr id="5" name="TextBox 5"/>
          <p:cNvSpPr txBox="1"/>
          <p:nvPr/>
        </p:nvSpPr>
        <p:spPr>
          <a:xfrm>
            <a:off x="1028700" y="3681370"/>
            <a:ext cx="16230600" cy="1366721"/>
          </a:xfrm>
          <a:prstGeom prst="rect">
            <a:avLst/>
          </a:prstGeom>
        </p:spPr>
        <p:txBody>
          <a:bodyPr lIns="0" tIns="0" rIns="0" bIns="0" rtlCol="0" anchor="t">
            <a:spAutoFit/>
          </a:bodyPr>
          <a:lstStyle/>
          <a:p>
            <a:pPr>
              <a:lnSpc>
                <a:spcPts val="5301"/>
              </a:lnSpc>
            </a:pPr>
            <a:r>
              <a:rPr lang="en-US" sz="5301" dirty="0">
                <a:solidFill>
                  <a:srgbClr val="FFFFFF"/>
                </a:solidFill>
                <a:latin typeface="Codec Pro Bold"/>
              </a:rPr>
              <a:t>ANOMALY DETECTION IN MEDICAL IMAGES USING TRANSFORMERS-BASED GANS</a:t>
            </a:r>
          </a:p>
        </p:txBody>
      </p:sp>
      <p:sp>
        <p:nvSpPr>
          <p:cNvPr id="6" name="TextBox 6"/>
          <p:cNvSpPr txBox="1"/>
          <p:nvPr/>
        </p:nvSpPr>
        <p:spPr>
          <a:xfrm>
            <a:off x="7276290" y="398491"/>
            <a:ext cx="3773520" cy="948658"/>
          </a:xfrm>
          <a:prstGeom prst="rect">
            <a:avLst/>
          </a:prstGeom>
        </p:spPr>
        <p:txBody>
          <a:bodyPr lIns="0" tIns="0" rIns="0" bIns="0" rtlCol="0" anchor="t">
            <a:spAutoFit/>
          </a:bodyPr>
          <a:lstStyle/>
          <a:p>
            <a:pPr algn="ctr">
              <a:lnSpc>
                <a:spcPts val="7903"/>
              </a:lnSpc>
              <a:spcBef>
                <a:spcPct val="0"/>
              </a:spcBef>
            </a:pPr>
            <a:r>
              <a:rPr lang="en-US" sz="5645" dirty="0">
                <a:solidFill>
                  <a:srgbClr val="FFFFFF"/>
                </a:solidFill>
                <a:latin typeface="Codec Pro"/>
              </a:rPr>
              <a:t>REVIEW - 1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086100"/>
            <a:ext cx="16196410" cy="6960945"/>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[6]. </a:t>
            </a:r>
            <a:r>
              <a:rPr lang="en-US" sz="1800" b="0" i="0" u="none" strike="noStrike" dirty="0" err="1">
                <a:solidFill>
                  <a:srgbClr val="0070C0"/>
                </a:solidFill>
                <a:effectLst/>
                <a:latin typeface="Arial" panose="020B0604020202020204" pitchFamily="34" charset="0"/>
              </a:rPr>
              <a:t>Vucovich</a:t>
            </a:r>
            <a:r>
              <a:rPr lang="en-US" sz="1800" b="0" i="0" u="none" strike="noStrike" dirty="0">
                <a:solidFill>
                  <a:srgbClr val="0070C0"/>
                </a:solidFill>
                <a:effectLst/>
                <a:latin typeface="Arial" panose="020B0604020202020204" pitchFamily="34" charset="0"/>
              </a:rPr>
              <a:t>, M., </a:t>
            </a:r>
            <a:r>
              <a:rPr lang="en-US" sz="1800" b="0" i="0" u="none" strike="noStrike" dirty="0" err="1">
                <a:solidFill>
                  <a:srgbClr val="0070C0"/>
                </a:solidFill>
                <a:effectLst/>
                <a:latin typeface="Arial" panose="020B0604020202020204" pitchFamily="34" charset="0"/>
              </a:rPr>
              <a:t>Tarcar</a:t>
            </a:r>
            <a:r>
              <a:rPr lang="en-US" sz="1800" b="0" i="0" u="none" strike="noStrike" dirty="0">
                <a:solidFill>
                  <a:srgbClr val="0070C0"/>
                </a:solidFill>
                <a:effectLst/>
                <a:latin typeface="Arial" panose="020B0604020202020204" pitchFamily="34" charset="0"/>
              </a:rPr>
              <a:t>, A., </a:t>
            </a:r>
            <a:r>
              <a:rPr lang="en-US" sz="1800" b="0" i="0" u="none" strike="noStrike" dirty="0" err="1">
                <a:solidFill>
                  <a:srgbClr val="0070C0"/>
                </a:solidFill>
                <a:effectLst/>
                <a:latin typeface="Arial" panose="020B0604020202020204" pitchFamily="34" charset="0"/>
              </a:rPr>
              <a:t>Rebelo</a:t>
            </a:r>
            <a:r>
              <a:rPr lang="en-US" sz="1800" b="0" i="0" u="none" strike="noStrike" dirty="0">
                <a:solidFill>
                  <a:srgbClr val="0070C0"/>
                </a:solidFill>
                <a:effectLst/>
                <a:latin typeface="Arial" panose="020B0604020202020204" pitchFamily="34" charset="0"/>
              </a:rPr>
              <a:t>, P., Rahman, A., Nandakumar, D., </a:t>
            </a:r>
            <a:r>
              <a:rPr lang="en-US" sz="1800" b="0" i="0" u="none" strike="noStrike" dirty="0" err="1">
                <a:solidFill>
                  <a:srgbClr val="0070C0"/>
                </a:solidFill>
                <a:effectLst/>
                <a:latin typeface="Arial" panose="020B0604020202020204" pitchFamily="34" charset="0"/>
              </a:rPr>
              <a:t>Redino</a:t>
            </a:r>
            <a:r>
              <a:rPr lang="en-US" sz="1800" b="0" i="0" u="none" strike="noStrike" dirty="0">
                <a:solidFill>
                  <a:srgbClr val="0070C0"/>
                </a:solidFill>
                <a:effectLst/>
                <a:latin typeface="Arial" panose="020B0604020202020204" pitchFamily="34" charset="0"/>
              </a:rPr>
              <a:t>, C., ... &amp; Bowen, E. (2023, November). Anomaly detection via federated learning. In 2023 33rd International Telecommunication Networks and Applications Conference (pp. 259-266). IEEE.</a:t>
            </a:r>
          </a:p>
          <a:p>
            <a:pPr algn="just">
              <a:lnSpc>
                <a:spcPts val="4196"/>
              </a:lnSpc>
            </a:pPr>
            <a:endParaRPr lang="en-US" sz="3000" dirty="0">
              <a:solidFill>
                <a:srgbClr val="000000"/>
              </a:solidFill>
              <a:latin typeface="Century" panose="02040604050505020304" pitchFamily="18" charset="0"/>
            </a:endParaRP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The paper explores anomaly detection in intrusion detection systems using machine </a:t>
            </a:r>
            <a:r>
              <a:rPr lang="en-US" sz="2800" dirty="0" err="1">
                <a:solidFill>
                  <a:srgbClr val="000000"/>
                </a:solidFill>
                <a:latin typeface="Codec Pro" panose="020B0604020202020204" charset="0"/>
              </a:rPr>
              <a:t>learning.It</a:t>
            </a:r>
            <a:r>
              <a:rPr lang="en-US" sz="2800" dirty="0">
                <a:solidFill>
                  <a:srgbClr val="000000"/>
                </a:solidFill>
                <a:latin typeface="Codec Pro" panose="020B0604020202020204" charset="0"/>
              </a:rPr>
              <a:t> highlights the effectiveness of classification models and autoencoders, proposing their combination for optimized threshold levels. </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Federated learning is introduced as a robust approach, tested on datasets like CIC-IDS2017 and CIC-IDS2018. </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The paper presents a novel anomaly detector via federated learning, utilizing an autoencoder with a classifier. </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Experiments introduce </a:t>
            </a:r>
            <a:r>
              <a:rPr lang="en-US" sz="2800" dirty="0" err="1">
                <a:solidFill>
                  <a:srgbClr val="000000"/>
                </a:solidFill>
                <a:latin typeface="Codec Pro" panose="020B0604020202020204" charset="0"/>
              </a:rPr>
              <a:t>FedSam</a:t>
            </a:r>
            <a:r>
              <a:rPr lang="en-US" sz="2800" dirty="0">
                <a:solidFill>
                  <a:srgbClr val="000000"/>
                </a:solidFill>
                <a:latin typeface="Codec Pro" panose="020B0604020202020204" charset="0"/>
              </a:rPr>
              <a:t>, a min-max scalar and sampling technique, demonstrating their effectiveness in building a secure intrusion detection system. The paper suggests future research on model poisoning detection.</a:t>
            </a:r>
          </a:p>
        </p:txBody>
      </p:sp>
    </p:spTree>
    <p:extLst>
      <p:ext uri="{BB962C8B-B14F-4D97-AF65-F5344CB8AC3E}">
        <p14:creationId xmlns:p14="http://schemas.microsoft.com/office/powerpoint/2010/main" val="17814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6406049"/>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[7]. Miao, J., Tao, H., Xie, H., Sun, J., &amp; Cao, J. (2024). Reconstruction-based anomaly detection for multivariate time series using contrastive generative adversarial networks. Information Processing &amp; Management, 61(1), 103569.</a:t>
            </a:r>
          </a:p>
          <a:p>
            <a:pPr algn="just">
              <a:lnSpc>
                <a:spcPts val="4196"/>
              </a:lnSpc>
            </a:pPr>
            <a:endParaRPr lang="en-US" sz="3000" dirty="0">
              <a:solidFill>
                <a:srgbClr val="000000"/>
              </a:solidFill>
              <a:latin typeface="Century" panose="02040604050505020304" pitchFamily="18" charset="0"/>
            </a:endParaRPr>
          </a:p>
          <a:p>
            <a:pPr marL="457200" indent="-457200" algn="just">
              <a:lnSpc>
                <a:spcPts val="4196"/>
              </a:lnSpc>
              <a:buFont typeface="Arial" panose="020B0604020202020204" pitchFamily="34" charset="0"/>
              <a:buChar char="•"/>
            </a:pPr>
            <a:r>
              <a:rPr lang="en-US" sz="2800" dirty="0">
                <a:solidFill>
                  <a:srgbClr val="000000"/>
                </a:solidFill>
                <a:latin typeface="Century" panose="02040604050505020304" pitchFamily="18" charset="0"/>
              </a:rPr>
              <a:t>The paper conducts a literature review on anomaly detection in multivariate time series (MTS) data, emphasizing Transformer-based, GAN-based, and contrastive learning methods. </a:t>
            </a:r>
          </a:p>
          <a:p>
            <a:pPr marL="457200" indent="-457200" algn="just">
              <a:lnSpc>
                <a:spcPts val="4196"/>
              </a:lnSpc>
              <a:buFont typeface="Arial" panose="020B0604020202020204" pitchFamily="34" charset="0"/>
              <a:buChar char="•"/>
            </a:pPr>
            <a:r>
              <a:rPr lang="en-US" sz="2800" dirty="0">
                <a:solidFill>
                  <a:srgbClr val="000000"/>
                </a:solidFill>
                <a:latin typeface="Century" panose="02040604050505020304" pitchFamily="18" charset="0"/>
              </a:rPr>
              <a:t>This framework integrates contrastive learning and Generative Adversarial Networks (GANs), utilizing data augmentation, a Transformer-based Autoencoder, and a contrastive loss for enhanced diversity, capturing the underlying distribution, and ensuring good generalization.</a:t>
            </a:r>
          </a:p>
          <a:p>
            <a:pPr marL="457200" indent="-457200" algn="just">
              <a:lnSpc>
                <a:spcPts val="4196"/>
              </a:lnSpc>
              <a:buFont typeface="Arial" panose="020B0604020202020204" pitchFamily="34" charset="0"/>
              <a:buChar char="•"/>
            </a:pPr>
            <a:r>
              <a:rPr lang="en-US" sz="2800" dirty="0">
                <a:solidFill>
                  <a:srgbClr val="000000"/>
                </a:solidFill>
                <a:latin typeface="Century" panose="02040604050505020304" pitchFamily="18" charset="0"/>
              </a:rPr>
              <a:t>Demonstrating superior performance on five real-world datasets, the proposed method effectively mitigates overfitting and introduces a contrastive constraint into the discriminator, seamlessly integrating contrastive learning into the GAN framework. </a:t>
            </a:r>
          </a:p>
          <a:p>
            <a:pPr marL="457200" indent="-457200" algn="just">
              <a:lnSpc>
                <a:spcPts val="4196"/>
              </a:lnSpc>
              <a:buFont typeface="Arial" panose="020B0604020202020204" pitchFamily="34" charset="0"/>
              <a:buChar char="•"/>
            </a:pPr>
            <a:r>
              <a:rPr lang="en-US" sz="2800" dirty="0">
                <a:solidFill>
                  <a:srgbClr val="000000"/>
                </a:solidFill>
                <a:latin typeface="Century" panose="02040604050505020304" pitchFamily="18" charset="0"/>
              </a:rPr>
              <a:t>Experiments on diverse datasets affirm the effectiveness of this comprehensive approach.</a:t>
            </a:r>
          </a:p>
        </p:txBody>
      </p:sp>
    </p:spTree>
    <p:extLst>
      <p:ext uri="{BB962C8B-B14F-4D97-AF65-F5344CB8AC3E}">
        <p14:creationId xmlns:p14="http://schemas.microsoft.com/office/powerpoint/2010/main" val="3385981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5334345"/>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[8]. Wang, Z., Wang, X., Tan, K., Han, B., Ding, J., &amp; Liu, Z. (2023). Hyperspectral anomaly detection based on variational background inference and generative adversarial network. Pattern Recognition, 143, 109795</a:t>
            </a:r>
          </a:p>
          <a:p>
            <a:pPr algn="just">
              <a:lnSpc>
                <a:spcPts val="4196"/>
              </a:lnSpc>
            </a:pPr>
            <a:endParaRPr lang="en-US" dirty="0">
              <a:solidFill>
                <a:srgbClr val="0070C0"/>
              </a:solidFill>
              <a:latin typeface="Arial" panose="020B0604020202020204" pitchFamily="34" charset="0"/>
            </a:endParaRPr>
          </a:p>
          <a:p>
            <a:pPr marL="285750" indent="-285750" algn="just">
              <a:lnSpc>
                <a:spcPts val="4196"/>
              </a:lnSpc>
              <a:buFont typeface="Arial" panose="020B0604020202020204" pitchFamily="34" charset="0"/>
              <a:buChar char="•"/>
            </a:pPr>
            <a:r>
              <a:rPr lang="en-US" sz="2800" dirty="0">
                <a:latin typeface="Codec Pro" panose="020B0604020202020204" charset="0"/>
              </a:rPr>
              <a:t>Introduces novel approach VBIGAN-AD which utilizes variational background inference along with a generative adversarial network.</a:t>
            </a:r>
          </a:p>
          <a:p>
            <a:pPr marL="285750" indent="-285750" algn="just">
              <a:lnSpc>
                <a:spcPts val="4196"/>
              </a:lnSpc>
              <a:buFont typeface="Arial" panose="020B0604020202020204" pitchFamily="34" charset="0"/>
              <a:buChar char="•"/>
            </a:pPr>
            <a:r>
              <a:rPr lang="en-US" sz="2800" dirty="0">
                <a:latin typeface="Codec Pro" panose="020B0604020202020204" charset="0"/>
              </a:rPr>
              <a:t>The model learns the background distribution </a:t>
            </a:r>
            <a:r>
              <a:rPr lang="en-US" sz="2800" dirty="0" err="1">
                <a:latin typeface="Codec Pro" panose="020B0604020202020204" charset="0"/>
              </a:rPr>
              <a:t>characterstics</a:t>
            </a:r>
            <a:r>
              <a:rPr lang="en-US" sz="2800" dirty="0">
                <a:latin typeface="Codec Pro" panose="020B0604020202020204" charset="0"/>
              </a:rPr>
              <a:t> of hyperspectral images</a:t>
            </a:r>
            <a:r>
              <a:rPr lang="en-US" sz="2800" dirty="0">
                <a:solidFill>
                  <a:srgbClr val="0070C0"/>
                </a:solidFill>
                <a:latin typeface="Codec Pro" panose="020B0604020202020204" charset="0"/>
              </a:rPr>
              <a:t> </a:t>
            </a:r>
            <a:r>
              <a:rPr lang="en-US" sz="2800" dirty="0">
                <a:latin typeface="Codec Pro" panose="020B0604020202020204" charset="0"/>
              </a:rPr>
              <a:t>and enhances performance</a:t>
            </a:r>
          </a:p>
          <a:p>
            <a:pPr marL="285750" indent="-285750" algn="just">
              <a:lnSpc>
                <a:spcPts val="4196"/>
              </a:lnSpc>
              <a:buFont typeface="Arial" panose="020B0604020202020204" pitchFamily="34" charset="0"/>
              <a:buChar char="•"/>
            </a:pPr>
            <a:r>
              <a:rPr lang="en-US" sz="2800" dirty="0">
                <a:latin typeface="Codec Pro" panose="020B0604020202020204" charset="0"/>
              </a:rPr>
              <a:t>The coupling loss, enforced by feature match in discriminators, accurately learns the background distribution and reconstructs the spectra.</a:t>
            </a:r>
          </a:p>
          <a:p>
            <a:pPr marL="285750" indent="-285750" algn="just">
              <a:lnSpc>
                <a:spcPts val="4196"/>
              </a:lnSpc>
              <a:buFont typeface="Arial" panose="020B0604020202020204" pitchFamily="34" charset="0"/>
              <a:buChar char="•"/>
            </a:pPr>
            <a:r>
              <a:rPr lang="en-US" sz="2800" dirty="0">
                <a:latin typeface="Codec Pro" panose="020B0604020202020204" charset="0"/>
              </a:rPr>
              <a:t>Experimental results on five datasets demonstrate the applications of the proposed system.</a:t>
            </a:r>
            <a:endParaRPr lang="en-US" sz="3000" dirty="0">
              <a:latin typeface="Century" panose="02040604050505020304" pitchFamily="18" charset="0"/>
            </a:endParaRPr>
          </a:p>
        </p:txBody>
      </p:sp>
    </p:spTree>
    <p:extLst>
      <p:ext uri="{BB962C8B-B14F-4D97-AF65-F5344CB8AC3E}">
        <p14:creationId xmlns:p14="http://schemas.microsoft.com/office/powerpoint/2010/main" val="3178374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5345118"/>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[9]. Mishra, P., Verk, R., </a:t>
            </a:r>
            <a:r>
              <a:rPr lang="en-US" sz="1800" b="0" i="0" u="none" strike="noStrike" dirty="0" err="1">
                <a:solidFill>
                  <a:srgbClr val="0070C0"/>
                </a:solidFill>
                <a:effectLst/>
                <a:latin typeface="Arial" panose="020B0604020202020204" pitchFamily="34" charset="0"/>
              </a:rPr>
              <a:t>Fornasier</a:t>
            </a:r>
            <a:r>
              <a:rPr lang="en-US" sz="1800" b="0" i="0" u="none" strike="noStrike" dirty="0">
                <a:solidFill>
                  <a:srgbClr val="0070C0"/>
                </a:solidFill>
                <a:effectLst/>
                <a:latin typeface="Arial" panose="020B0604020202020204" pitchFamily="34" charset="0"/>
              </a:rPr>
              <a:t>, D., </a:t>
            </a:r>
            <a:r>
              <a:rPr lang="en-US" sz="1800" b="0" i="0" u="none" strike="noStrike" dirty="0" err="1">
                <a:solidFill>
                  <a:srgbClr val="0070C0"/>
                </a:solidFill>
                <a:effectLst/>
                <a:latin typeface="Arial" panose="020B0604020202020204" pitchFamily="34" charset="0"/>
              </a:rPr>
              <a:t>Piciarelli</a:t>
            </a:r>
            <a:r>
              <a:rPr lang="en-US" sz="1800" b="0" i="0" u="none" strike="noStrike" dirty="0">
                <a:solidFill>
                  <a:srgbClr val="0070C0"/>
                </a:solidFill>
                <a:effectLst/>
                <a:latin typeface="Arial" panose="020B0604020202020204" pitchFamily="34" charset="0"/>
              </a:rPr>
              <a:t>, C., &amp; Foresti, G. L. (2021, June). VT-ADL: A vision transformer network for image anomaly detection and localization. In 2021 IEEE 30th International Symposium on Industrial Electronics (ISIE) (pp. 01-06). IEEE.</a:t>
            </a:r>
          </a:p>
          <a:p>
            <a:pPr algn="just">
              <a:lnSpc>
                <a:spcPts val="4196"/>
              </a:lnSpc>
            </a:pPr>
            <a:endParaRPr lang="en-US" dirty="0">
              <a:solidFill>
                <a:srgbClr val="0070C0"/>
              </a:solidFill>
              <a:latin typeface="Arial" panose="020B0604020202020204" pitchFamily="34" charset="0"/>
            </a:endParaRP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Introduces a transformer-based anomaly detection network combining reconstruction methods and patch embedding.</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Utilizes transformer networks and Gaussian mixture density for anomaly localization.</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Implements regularization with Gaussian noise for data augmentation and regularization.</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Evaluates on BTAD dataset, outperforming state-of-the-art algorithms on various datasets.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Contributes transformer networks, patch embedding, and noise regularization to effective anomaly detection in industrial settings.</a:t>
            </a:r>
          </a:p>
        </p:txBody>
      </p:sp>
    </p:spTree>
    <p:extLst>
      <p:ext uri="{BB962C8B-B14F-4D97-AF65-F5344CB8AC3E}">
        <p14:creationId xmlns:p14="http://schemas.microsoft.com/office/powerpoint/2010/main" val="2632017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5883727"/>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[10]. Kim, M., Moon, K. R., &amp; Lee, B. D. (2023). Unsupervised anomaly detection for posteroanterior chest X-rays using multiresolution patch-based self-supervised learning. Scientific Reports, 13(1), 3415.</a:t>
            </a:r>
          </a:p>
          <a:p>
            <a:pPr algn="just">
              <a:lnSpc>
                <a:spcPts val="4196"/>
              </a:lnSpc>
            </a:pPr>
            <a:endParaRPr lang="en-US" dirty="0">
              <a:solidFill>
                <a:srgbClr val="0070C0"/>
              </a:solidFill>
              <a:latin typeface="Arial" panose="020B0604020202020204" pitchFamily="34" charset="0"/>
            </a:endParaRP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CXRs are crucial for detecting lung and heart diseases due to their noninvasiveness and cost-effectiveness.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Rising CXR data demands automated systems to identify abnormalities, reducing diagnostic errors.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Acknowledges deep learning success in anomaly detection but highlights challenges in obtaining labeled anomaly data for CXRs.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Proposes unsupervised methods for detecting anomalies in CXRs based on deviations from normality, considering limitations in resolution during model training.</a:t>
            </a:r>
          </a:p>
        </p:txBody>
      </p:sp>
    </p:spTree>
    <p:extLst>
      <p:ext uri="{BB962C8B-B14F-4D97-AF65-F5344CB8AC3E}">
        <p14:creationId xmlns:p14="http://schemas.microsoft.com/office/powerpoint/2010/main" val="3696275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5345118"/>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[11]. Li, Q., Yu, Z., Wang, Y., &amp; Zheng, H. (2020). </a:t>
            </a:r>
            <a:r>
              <a:rPr lang="en-US" sz="1800" b="0" i="0" u="none" strike="noStrike" dirty="0" err="1">
                <a:solidFill>
                  <a:srgbClr val="0070C0"/>
                </a:solidFill>
                <a:effectLst/>
                <a:latin typeface="Arial" panose="020B0604020202020204" pitchFamily="34" charset="0"/>
              </a:rPr>
              <a:t>TumorGAN</a:t>
            </a:r>
            <a:r>
              <a:rPr lang="en-US" sz="1800" b="0" i="0" u="none" strike="noStrike" dirty="0">
                <a:solidFill>
                  <a:srgbClr val="0070C0"/>
                </a:solidFill>
                <a:effectLst/>
                <a:latin typeface="Arial" panose="020B0604020202020204" pitchFamily="34" charset="0"/>
              </a:rPr>
              <a:t>: A multi-modal data augmentation framework for brain tumor segmentation. Sensors, 20(15), 4203.</a:t>
            </a:r>
          </a:p>
          <a:p>
            <a:pPr algn="just">
              <a:lnSpc>
                <a:spcPts val="4196"/>
              </a:lnSpc>
            </a:pPr>
            <a:endParaRPr lang="en-US" dirty="0">
              <a:solidFill>
                <a:srgbClr val="0070C0"/>
              </a:solidFill>
              <a:latin typeface="Arial" panose="020B0604020202020204" pitchFamily="34" charset="0"/>
            </a:endParaRP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Introduces </a:t>
            </a:r>
            <a:r>
              <a:rPr lang="en-US" sz="2800" dirty="0" err="1">
                <a:solidFill>
                  <a:srgbClr val="000000"/>
                </a:solidFill>
                <a:latin typeface="Codec Pro" panose="020B0604020202020204" charset="0"/>
              </a:rPr>
              <a:t>TumorGAN</a:t>
            </a:r>
            <a:r>
              <a:rPr lang="en-US" sz="2800" dirty="0">
                <a:solidFill>
                  <a:srgbClr val="000000"/>
                </a:solidFill>
                <a:latin typeface="Codec Pro" panose="020B0604020202020204" charset="0"/>
              </a:rPr>
              <a:t>: A framework for generating image segmentation pairs for brain tumor segmentation tasks using GANs.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Addresses the challenge of collecting paired medical imaging data by employing unpaired adversarial training to generate segmentation pairs.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Enhances generated image quality using regional perceptual and L1 losses, improving realism and constraining brain tissue color in the generated images.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Evaluates </a:t>
            </a:r>
            <a:r>
              <a:rPr lang="en-US" sz="2800" dirty="0" err="1">
                <a:solidFill>
                  <a:srgbClr val="000000"/>
                </a:solidFill>
                <a:latin typeface="Codec Pro" panose="020B0604020202020204" charset="0"/>
              </a:rPr>
              <a:t>TumorGAN's</a:t>
            </a:r>
            <a:r>
              <a:rPr lang="en-US" sz="2800" dirty="0">
                <a:solidFill>
                  <a:srgbClr val="000000"/>
                </a:solidFill>
                <a:latin typeface="Codec Pro" panose="020B0604020202020204" charset="0"/>
              </a:rPr>
              <a:t> performance on the BraTS2017 public brain tumor dataset, demonstrating its effectiveness in generating high-quality segmentation pairs.</a:t>
            </a:r>
          </a:p>
        </p:txBody>
      </p:sp>
    </p:spTree>
    <p:extLst>
      <p:ext uri="{BB962C8B-B14F-4D97-AF65-F5344CB8AC3E}">
        <p14:creationId xmlns:p14="http://schemas.microsoft.com/office/powerpoint/2010/main" val="296922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162300"/>
            <a:ext cx="16196410" cy="6960945"/>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[12]. Iqbal, H., Khalid, U., Chen, C., &amp; Hua, J. (2023, October). Unsupervised anomaly detection in medical images using masked diffusion model. In International Workshop on Machine Learning in Medical Imaging (pp. 372-381). Cham: Springer Nature Switzerland.</a:t>
            </a:r>
          </a:p>
          <a:p>
            <a:pPr algn="just">
              <a:lnSpc>
                <a:spcPts val="4196"/>
              </a:lnSpc>
            </a:pPr>
            <a:endParaRPr lang="en-US" dirty="0">
              <a:solidFill>
                <a:srgbClr val="0070C0"/>
              </a:solidFill>
              <a:latin typeface="Arial" panose="020B0604020202020204" pitchFamily="34" charset="0"/>
            </a:endParaRP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Introduces </a:t>
            </a:r>
            <a:r>
              <a:rPr lang="en-US" sz="2800" dirty="0" err="1">
                <a:solidFill>
                  <a:srgbClr val="000000"/>
                </a:solidFill>
                <a:latin typeface="Codec Pro" panose="020B0604020202020204" charset="0"/>
              </a:rPr>
              <a:t>mDDPM</a:t>
            </a:r>
            <a:r>
              <a:rPr lang="en-US" sz="2800" dirty="0">
                <a:solidFill>
                  <a:srgbClr val="000000"/>
                </a:solidFill>
                <a:latin typeface="Codec Pro" panose="020B0604020202020204" charset="0"/>
              </a:rPr>
              <a:t>: A masked-denoising diffusion probabilistic model for unsupervised anomaly detection in medical images.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Incorporates masking-based regularization techniques (MIM and MFM) to generate consistent representations of healthy brains in brain MRI datasets.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Utilizes sample-level labels of healthy brains to identify pixel-level abnormalities, outperforming existing supervised baselines in anomaly detection (tumors and multiple sclerosis lesions).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Applies Fourier Transform independently to each channel of medical images, distinguishing high-frequency parts containing detailed structural texture from low-frequency parts containing global information.</a:t>
            </a:r>
          </a:p>
        </p:txBody>
      </p:sp>
    </p:spTree>
    <p:extLst>
      <p:ext uri="{BB962C8B-B14F-4D97-AF65-F5344CB8AC3E}">
        <p14:creationId xmlns:p14="http://schemas.microsoft.com/office/powerpoint/2010/main" val="166678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6422336"/>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[13]. Tuli, S., </a:t>
            </a:r>
            <a:r>
              <a:rPr lang="en-US" sz="1800" b="0" i="0" u="none" strike="noStrike" dirty="0" err="1">
                <a:solidFill>
                  <a:srgbClr val="0070C0"/>
                </a:solidFill>
                <a:effectLst/>
                <a:latin typeface="Arial" panose="020B0604020202020204" pitchFamily="34" charset="0"/>
              </a:rPr>
              <a:t>Casale</a:t>
            </a:r>
            <a:r>
              <a:rPr lang="en-US" sz="1800" b="0" i="0" u="none" strike="noStrike" dirty="0">
                <a:solidFill>
                  <a:srgbClr val="0070C0"/>
                </a:solidFill>
                <a:effectLst/>
                <a:latin typeface="Arial" panose="020B0604020202020204" pitchFamily="34" charset="0"/>
              </a:rPr>
              <a:t>, G., &amp; Jennings, N. R. (2022). </a:t>
            </a:r>
            <a:r>
              <a:rPr lang="en-US" sz="1800" b="0" i="0" u="none" strike="noStrike" dirty="0" err="1">
                <a:solidFill>
                  <a:srgbClr val="0070C0"/>
                </a:solidFill>
                <a:effectLst/>
                <a:latin typeface="Arial" panose="020B0604020202020204" pitchFamily="34" charset="0"/>
              </a:rPr>
              <a:t>Tranad</a:t>
            </a:r>
            <a:r>
              <a:rPr lang="en-US" sz="1800" b="0" i="0" u="none" strike="noStrike" dirty="0">
                <a:solidFill>
                  <a:srgbClr val="0070C0"/>
                </a:solidFill>
                <a:effectLst/>
                <a:latin typeface="Arial" panose="020B0604020202020204" pitchFamily="34" charset="0"/>
              </a:rPr>
              <a:t>: Deep transformer networks for anomaly detection in multivariate time series data. </a:t>
            </a:r>
            <a:r>
              <a:rPr lang="en-US" sz="1800" b="0" i="0" u="none" strike="noStrike" dirty="0" err="1">
                <a:solidFill>
                  <a:srgbClr val="0070C0"/>
                </a:solidFill>
                <a:effectLst/>
                <a:latin typeface="Arial" panose="020B0604020202020204" pitchFamily="34" charset="0"/>
              </a:rPr>
              <a:t>arXiv</a:t>
            </a:r>
            <a:r>
              <a:rPr lang="en-US" sz="1800" b="0" i="0" u="none" strike="noStrike" dirty="0">
                <a:solidFill>
                  <a:srgbClr val="0070C0"/>
                </a:solidFill>
                <a:effectLst/>
                <a:latin typeface="Arial" panose="020B0604020202020204" pitchFamily="34" charset="0"/>
              </a:rPr>
              <a:t> preprint arXiv:2201.07284</a:t>
            </a:r>
          </a:p>
          <a:p>
            <a:pPr algn="just">
              <a:lnSpc>
                <a:spcPts val="4196"/>
              </a:lnSpc>
            </a:pPr>
            <a:endParaRPr lang="en-US" dirty="0">
              <a:solidFill>
                <a:srgbClr val="0070C0"/>
              </a:solidFill>
              <a:latin typeface="Arial" panose="020B0604020202020204" pitchFamily="34" charset="0"/>
            </a:endParaRP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Introduces </a:t>
            </a:r>
            <a:r>
              <a:rPr lang="en-US" sz="2800" dirty="0" err="1">
                <a:solidFill>
                  <a:srgbClr val="000000"/>
                </a:solidFill>
                <a:latin typeface="Codec Pro" panose="020B0604020202020204" charset="0"/>
              </a:rPr>
              <a:t>TranAD</a:t>
            </a:r>
            <a:r>
              <a:rPr lang="en-US" sz="2800" dirty="0">
                <a:solidFill>
                  <a:srgbClr val="000000"/>
                </a:solidFill>
                <a:latin typeface="Codec Pro" panose="020B0604020202020204" charset="0"/>
              </a:rPr>
              <a:t>: A deep transformer network-based model for anomaly detection and diagnosis in multivariate time series data.</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Utilizes attention-based sequence encoders, focus score-based self-conditioning, and adversarial training for robust feature extraction and stability.</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Implements Model-Agnostic Meta Learning (MAML) for training with limited data to enhance adaptability.</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Outperforms state-of-the-art baseline methods in detection and diagnosis, showcasing increased F1 scores and reduced training times.</a:t>
            </a:r>
          </a:p>
          <a:p>
            <a:pPr algn="just">
              <a:lnSpc>
                <a:spcPts val="4196"/>
              </a:lnSpc>
            </a:pPr>
            <a:endParaRPr lang="en-US" sz="2800" dirty="0">
              <a:solidFill>
                <a:srgbClr val="000000"/>
              </a:solidFill>
              <a:latin typeface="Codec Pro" panose="020B0604020202020204" charset="0"/>
            </a:endParaRPr>
          </a:p>
        </p:txBody>
      </p:sp>
    </p:spTree>
    <p:extLst>
      <p:ext uri="{BB962C8B-B14F-4D97-AF65-F5344CB8AC3E}">
        <p14:creationId xmlns:p14="http://schemas.microsoft.com/office/powerpoint/2010/main" val="792820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4970591"/>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[14]. </a:t>
            </a:r>
            <a:r>
              <a:rPr lang="en-US" sz="1800" b="0" i="0" u="none" strike="noStrike" dirty="0" err="1">
                <a:solidFill>
                  <a:srgbClr val="0070C0"/>
                </a:solidFill>
                <a:effectLst/>
                <a:latin typeface="Arial" panose="020B0604020202020204" pitchFamily="34" charset="0"/>
              </a:rPr>
              <a:t>Esmaeili</a:t>
            </a:r>
            <a:r>
              <a:rPr lang="en-US" sz="1800" b="0" i="0" u="none" strike="noStrike" dirty="0">
                <a:solidFill>
                  <a:srgbClr val="0070C0"/>
                </a:solidFill>
                <a:effectLst/>
                <a:latin typeface="Arial" panose="020B0604020202020204" pitchFamily="34" charset="0"/>
              </a:rPr>
              <a:t>, M., </a:t>
            </a:r>
            <a:r>
              <a:rPr lang="en-US" sz="1800" b="0" i="0" u="none" strike="noStrike" dirty="0" err="1">
                <a:solidFill>
                  <a:srgbClr val="0070C0"/>
                </a:solidFill>
                <a:effectLst/>
                <a:latin typeface="Arial" panose="020B0604020202020204" pitchFamily="34" charset="0"/>
              </a:rPr>
              <a:t>Toosi</a:t>
            </a:r>
            <a:r>
              <a:rPr lang="en-US" sz="1800" b="0" i="0" u="none" strike="noStrike" dirty="0">
                <a:solidFill>
                  <a:srgbClr val="0070C0"/>
                </a:solidFill>
                <a:effectLst/>
                <a:latin typeface="Arial" panose="020B0604020202020204" pitchFamily="34" charset="0"/>
              </a:rPr>
              <a:t>, A., </a:t>
            </a:r>
            <a:r>
              <a:rPr lang="en-US" sz="1800" b="0" i="0" u="none" strike="noStrike" dirty="0" err="1">
                <a:solidFill>
                  <a:srgbClr val="0070C0"/>
                </a:solidFill>
                <a:effectLst/>
                <a:latin typeface="Arial" panose="020B0604020202020204" pitchFamily="34" charset="0"/>
              </a:rPr>
              <a:t>Roshanpoor</a:t>
            </a:r>
            <a:r>
              <a:rPr lang="en-US" sz="1800" b="0" i="0" u="none" strike="noStrike" dirty="0">
                <a:solidFill>
                  <a:srgbClr val="0070C0"/>
                </a:solidFill>
                <a:effectLst/>
                <a:latin typeface="Arial" panose="020B0604020202020204" pitchFamily="34" charset="0"/>
              </a:rPr>
              <a:t>, A., </a:t>
            </a:r>
            <a:r>
              <a:rPr lang="en-US" sz="1800" b="0" i="0" u="none" strike="noStrike" dirty="0" err="1">
                <a:solidFill>
                  <a:srgbClr val="0070C0"/>
                </a:solidFill>
                <a:effectLst/>
                <a:latin typeface="Arial" panose="020B0604020202020204" pitchFamily="34" charset="0"/>
              </a:rPr>
              <a:t>Changizi</a:t>
            </a:r>
            <a:r>
              <a:rPr lang="en-US" sz="1800" b="0" i="0" u="none" strike="noStrike" dirty="0">
                <a:solidFill>
                  <a:srgbClr val="0070C0"/>
                </a:solidFill>
                <a:effectLst/>
                <a:latin typeface="Arial" panose="020B0604020202020204" pitchFamily="34" charset="0"/>
              </a:rPr>
              <a:t>, V., </a:t>
            </a:r>
            <a:r>
              <a:rPr lang="en-US" sz="1800" b="0" i="0" u="none" strike="noStrike" dirty="0" err="1">
                <a:solidFill>
                  <a:srgbClr val="0070C0"/>
                </a:solidFill>
                <a:effectLst/>
                <a:latin typeface="Arial" panose="020B0604020202020204" pitchFamily="34" charset="0"/>
              </a:rPr>
              <a:t>Ghazisaeedi</a:t>
            </a:r>
            <a:r>
              <a:rPr lang="en-US" sz="1800" b="0" i="0" u="none" strike="noStrike" dirty="0">
                <a:solidFill>
                  <a:srgbClr val="0070C0"/>
                </a:solidFill>
                <a:effectLst/>
                <a:latin typeface="Arial" panose="020B0604020202020204" pitchFamily="34" charset="0"/>
              </a:rPr>
              <a:t>, M., </a:t>
            </a:r>
            <a:r>
              <a:rPr lang="en-US" sz="1800" b="0" i="0" u="none" strike="noStrike" dirty="0" err="1">
                <a:solidFill>
                  <a:srgbClr val="0070C0"/>
                </a:solidFill>
                <a:effectLst/>
                <a:latin typeface="Arial" panose="020B0604020202020204" pitchFamily="34" charset="0"/>
              </a:rPr>
              <a:t>Rahmim</a:t>
            </a:r>
            <a:r>
              <a:rPr lang="en-US" sz="1800" b="0" i="0" u="none" strike="noStrike" dirty="0">
                <a:solidFill>
                  <a:srgbClr val="0070C0"/>
                </a:solidFill>
                <a:effectLst/>
                <a:latin typeface="Arial" panose="020B0604020202020204" pitchFamily="34" charset="0"/>
              </a:rPr>
              <a:t>, A., &amp; </a:t>
            </a:r>
            <a:r>
              <a:rPr lang="en-US" sz="1800" b="0" i="0" u="none" strike="noStrike" dirty="0" err="1">
                <a:solidFill>
                  <a:srgbClr val="0070C0"/>
                </a:solidFill>
                <a:effectLst/>
                <a:latin typeface="Arial" panose="020B0604020202020204" pitchFamily="34" charset="0"/>
              </a:rPr>
              <a:t>Sabokrou</a:t>
            </a:r>
            <a:r>
              <a:rPr lang="en-US" sz="1800" b="0" i="0" u="none" strike="noStrike" dirty="0">
                <a:solidFill>
                  <a:srgbClr val="0070C0"/>
                </a:solidFill>
                <a:effectLst/>
                <a:latin typeface="Arial" panose="020B0604020202020204" pitchFamily="34" charset="0"/>
              </a:rPr>
              <a:t>, M. (2023). Generative Adversarial Networks for Anomaly Detection in Biomedical Imaging: A Study on Seven Medical Image Datasets. IEEE Access, 11, 17906-17921.</a:t>
            </a:r>
          </a:p>
          <a:p>
            <a:pPr algn="just">
              <a:lnSpc>
                <a:spcPts val="4196"/>
              </a:lnSpc>
            </a:pPr>
            <a:endParaRPr lang="en-US" dirty="0">
              <a:solidFill>
                <a:srgbClr val="0070C0"/>
              </a:solidFill>
              <a:latin typeface="Arial" panose="020B0604020202020204" pitchFamily="34" charset="0"/>
            </a:endParaRPr>
          </a:p>
          <a:p>
            <a:pPr marL="457200" indent="-457200" algn="l">
              <a:spcBef>
                <a:spcPts val="1200"/>
              </a:spcBef>
              <a:buFont typeface="Arial" panose="020B0604020202020204" pitchFamily="34" charset="0"/>
              <a:buChar char="•"/>
            </a:pPr>
            <a:r>
              <a:rPr lang="en-IN" sz="2800" b="0" i="0" dirty="0">
                <a:effectLst/>
                <a:latin typeface="Codec Pro" panose="020B0604020202020204" charset="0"/>
              </a:rPr>
              <a:t>Explores GANs for anomaly detection in medical images due to limited annotated data.</a:t>
            </a:r>
          </a:p>
          <a:p>
            <a:pPr marL="457200" indent="-457200" algn="l">
              <a:spcBef>
                <a:spcPts val="1200"/>
              </a:spcBef>
              <a:buFont typeface="Arial" panose="020B0604020202020204" pitchFamily="34" charset="0"/>
              <a:buChar char="•"/>
            </a:pPr>
            <a:r>
              <a:rPr lang="en-IN" sz="2800" b="0" i="0" dirty="0">
                <a:effectLst/>
                <a:latin typeface="Codec Pro" panose="020B0604020202020204" charset="0"/>
              </a:rPr>
              <a:t>Evaluates diverse GAN-based methods on various medical image datasets.</a:t>
            </a:r>
          </a:p>
          <a:p>
            <a:pPr marL="457200" indent="-457200" algn="l">
              <a:spcBef>
                <a:spcPts val="1200"/>
              </a:spcBef>
              <a:buFont typeface="Arial" panose="020B0604020202020204" pitchFamily="34" charset="0"/>
              <a:buChar char="•"/>
            </a:pPr>
            <a:r>
              <a:rPr lang="en-IN" sz="2800" b="0" i="0" dirty="0">
                <a:effectLst/>
                <a:latin typeface="Codec Pro" panose="020B0604020202020204" charset="0"/>
              </a:rPr>
              <a:t>None of the methods consistently detect abnormalities across datasets.</a:t>
            </a:r>
          </a:p>
          <a:p>
            <a:pPr marL="457200" indent="-457200" algn="l">
              <a:spcBef>
                <a:spcPts val="1200"/>
              </a:spcBef>
              <a:buFont typeface="Arial" panose="020B0604020202020204" pitchFamily="34" charset="0"/>
              <a:buChar char="•"/>
            </a:pPr>
            <a:r>
              <a:rPr lang="en-IN" sz="2800" b="0" i="0" dirty="0">
                <a:effectLst/>
                <a:latin typeface="Codec Pro" panose="020B0604020202020204" charset="0"/>
              </a:rPr>
              <a:t>Performance metrics like AUC and sensitivity vary significantly across different datasets.</a:t>
            </a:r>
          </a:p>
          <a:p>
            <a:pPr marL="457200" indent="-457200" algn="l">
              <a:spcBef>
                <a:spcPts val="1200"/>
              </a:spcBef>
              <a:buFont typeface="Arial" panose="020B0604020202020204" pitchFamily="34" charset="0"/>
              <a:buChar char="•"/>
            </a:pPr>
            <a:r>
              <a:rPr lang="en-IN" sz="2800" b="0" i="0" dirty="0">
                <a:effectLst/>
                <a:latin typeface="Codec Pro" panose="020B0604020202020204" charset="0"/>
              </a:rPr>
              <a:t>Concludes by recommending improved anomaly detection models for biomedical imaging.</a:t>
            </a:r>
          </a:p>
          <a:p>
            <a:pPr algn="l"/>
            <a:endParaRPr lang="en-IN" sz="2800" b="0" i="0" dirty="0">
              <a:effectLst/>
              <a:latin typeface="Codec Pro" panose="020B0604020202020204" charset="0"/>
            </a:endParaRPr>
          </a:p>
        </p:txBody>
      </p:sp>
    </p:spTree>
    <p:extLst>
      <p:ext uri="{BB962C8B-B14F-4D97-AF65-F5344CB8AC3E}">
        <p14:creationId xmlns:p14="http://schemas.microsoft.com/office/powerpoint/2010/main" val="1250780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2922135"/>
            <a:ext cx="16196410" cy="6382838"/>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[15]. Kumar, A. S., Raja, S., Pritha, N., Raviraj, H., </a:t>
            </a:r>
            <a:r>
              <a:rPr lang="en-US" sz="1800" b="0" i="0" u="none" strike="noStrike" dirty="0" err="1">
                <a:solidFill>
                  <a:srgbClr val="0070C0"/>
                </a:solidFill>
                <a:effectLst/>
                <a:latin typeface="Arial" panose="020B0604020202020204" pitchFamily="34" charset="0"/>
              </a:rPr>
              <a:t>Lincy</a:t>
            </a:r>
            <a:r>
              <a:rPr lang="en-US" sz="1800" b="0" i="0" u="none" strike="noStrike" dirty="0">
                <a:solidFill>
                  <a:srgbClr val="0070C0"/>
                </a:solidFill>
                <a:effectLst/>
                <a:latin typeface="Arial" panose="020B0604020202020204" pitchFamily="34" charset="0"/>
              </a:rPr>
              <a:t>, R. B., &amp; Rubia, J. J. (2023). An adaptive transformer model for anomaly detection in wireless sensor networks in real-time. Measurement: Sensors, 25, 100625.</a:t>
            </a:r>
          </a:p>
          <a:p>
            <a:pPr algn="l"/>
            <a:endParaRPr lang="en-US" sz="2400" b="1" i="0" dirty="0">
              <a:effectLst/>
              <a:latin typeface="Codec Pro" panose="020B0604020202020204" charset="0"/>
            </a:endParaRPr>
          </a:p>
          <a:p>
            <a:pPr marL="457200" indent="-457200" algn="l">
              <a:spcBef>
                <a:spcPts val="1200"/>
              </a:spcBef>
              <a:buFont typeface="Arial" panose="020B0604020202020204" pitchFamily="34" charset="0"/>
              <a:buChar char="•"/>
            </a:pPr>
            <a:r>
              <a:rPr lang="en-US" sz="2800" b="1" i="0" dirty="0">
                <a:effectLst/>
                <a:latin typeface="Codec Pro" panose="020B0604020202020204" charset="0"/>
              </a:rPr>
              <a:t>STA-Tran Model</a:t>
            </a:r>
            <a:r>
              <a:rPr lang="en-US" sz="2800" b="0" i="0" dirty="0">
                <a:effectLst/>
                <a:latin typeface="Codec Pro" panose="020B0604020202020204" charset="0"/>
              </a:rPr>
              <a:t>: Introduces a Transformer-based model, STA-Tran, for anomaly detection in WSNs using water treatment plant sensor data.</a:t>
            </a:r>
          </a:p>
          <a:p>
            <a:pPr marL="457200" indent="-457200" algn="l">
              <a:spcBef>
                <a:spcPts val="1200"/>
              </a:spcBef>
              <a:buFont typeface="Arial" panose="020B0604020202020204" pitchFamily="34" charset="0"/>
              <a:buChar char="•"/>
            </a:pPr>
            <a:r>
              <a:rPr lang="en-US" sz="2800" b="1" i="0" dirty="0">
                <a:effectLst/>
                <a:latin typeface="Codec Pro" panose="020B0604020202020204" charset="0"/>
              </a:rPr>
              <a:t>Anomaly Detection Challenges</a:t>
            </a:r>
            <a:r>
              <a:rPr lang="en-US" sz="2800" b="0" i="0" dirty="0">
                <a:effectLst/>
                <a:latin typeface="Codec Pro" panose="020B0604020202020204" charset="0"/>
              </a:rPr>
              <a:t>: Addresses difficulties in identifying WSN anomalies caused by interferences, node issues, etc.</a:t>
            </a:r>
          </a:p>
          <a:p>
            <a:pPr marL="457200" indent="-457200" algn="l">
              <a:spcBef>
                <a:spcPts val="1200"/>
              </a:spcBef>
              <a:buFont typeface="Arial" panose="020B0604020202020204" pitchFamily="34" charset="0"/>
              <a:buChar char="•"/>
            </a:pPr>
            <a:r>
              <a:rPr lang="en-US" sz="2800" b="1" i="0" dirty="0">
                <a:effectLst/>
                <a:latin typeface="Codec Pro" panose="020B0604020202020204" charset="0"/>
              </a:rPr>
              <a:t>STA-Tran Performance</a:t>
            </a:r>
            <a:r>
              <a:rPr lang="en-US" sz="2800" b="0" i="0" dirty="0">
                <a:effectLst/>
                <a:latin typeface="Codec Pro" panose="020B0604020202020204" charset="0"/>
              </a:rPr>
              <a:t>: Claims superiority over existing methods with high accuracy, F1, and precision scores in anomaly detection.</a:t>
            </a:r>
          </a:p>
          <a:p>
            <a:pPr marL="457200" indent="-457200" algn="l">
              <a:spcBef>
                <a:spcPts val="1200"/>
              </a:spcBef>
              <a:buFont typeface="Arial" panose="020B0604020202020204" pitchFamily="34" charset="0"/>
              <a:buChar char="•"/>
            </a:pPr>
            <a:r>
              <a:rPr lang="en-US" sz="2800" b="1" i="0" dirty="0">
                <a:effectLst/>
                <a:latin typeface="Codec Pro" panose="020B0604020202020204" charset="0"/>
              </a:rPr>
              <a:t>Automated Anomaly Detection Importance</a:t>
            </a:r>
            <a:r>
              <a:rPr lang="en-US" sz="2800" b="0" i="0" dirty="0">
                <a:effectLst/>
                <a:latin typeface="Codec Pro" panose="020B0604020202020204" charset="0"/>
              </a:rPr>
              <a:t>: Emphasizes the importance of automated detection in critical sectors like industry, healthcare, and military using WSN data. </a:t>
            </a:r>
          </a:p>
          <a:p>
            <a:pPr algn="l"/>
            <a:endParaRPr lang="en-US" sz="2400" dirty="0">
              <a:latin typeface="Codec Pro" panose="020B0604020202020204" charset="0"/>
            </a:endParaRPr>
          </a:p>
          <a:p>
            <a:pPr algn="just">
              <a:lnSpc>
                <a:spcPts val="4196"/>
              </a:lnSpc>
            </a:pPr>
            <a:endParaRPr lang="en-US" sz="3000" dirty="0">
              <a:latin typeface="Codec Pro" panose="020B0604020202020204" charset="0"/>
            </a:endParaRPr>
          </a:p>
        </p:txBody>
      </p:sp>
    </p:spTree>
    <p:extLst>
      <p:ext uri="{BB962C8B-B14F-4D97-AF65-F5344CB8AC3E}">
        <p14:creationId xmlns:p14="http://schemas.microsoft.com/office/powerpoint/2010/main" val="697319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flipH="1">
            <a:off x="-7738414" y="1992805"/>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extLst>
              <p:ext uri="{D42A27DB-BD31-4B8C-83A1-F6EECF244321}">
                <p14:modId xmlns:p14="http://schemas.microsoft.com/office/powerpoint/2010/main" val="3254686019"/>
              </p:ext>
            </p:extLst>
          </p:nvPr>
        </p:nvGraphicFramePr>
        <p:xfrm>
          <a:off x="9958054" y="266700"/>
          <a:ext cx="6464751" cy="9355748"/>
        </p:xfrm>
        <a:graphic>
          <a:graphicData uri="http://schemas.openxmlformats.org/drawingml/2006/table">
            <a:tbl>
              <a:tblPr/>
              <a:tblGrid>
                <a:gridCol w="5668077">
                  <a:extLst>
                    <a:ext uri="{9D8B030D-6E8A-4147-A177-3AD203B41FA5}">
                      <a16:colId xmlns:a16="http://schemas.microsoft.com/office/drawing/2014/main" val="20000"/>
                    </a:ext>
                  </a:extLst>
                </a:gridCol>
                <a:gridCol w="796674">
                  <a:extLst>
                    <a:ext uri="{9D8B030D-6E8A-4147-A177-3AD203B41FA5}">
                      <a16:colId xmlns:a16="http://schemas.microsoft.com/office/drawing/2014/main" val="20001"/>
                    </a:ext>
                  </a:extLst>
                </a:gridCol>
              </a:tblGrid>
              <a:tr h="685800">
                <a:tc>
                  <a:txBody>
                    <a:bodyPr/>
                    <a:lstStyle/>
                    <a:p>
                      <a:pPr algn="l">
                        <a:lnSpc>
                          <a:spcPts val="4059"/>
                        </a:lnSpc>
                        <a:defRPr/>
                      </a:pPr>
                      <a:r>
                        <a:rPr lang="en-US" sz="2000" dirty="0">
                          <a:solidFill>
                            <a:srgbClr val="FFFFFF"/>
                          </a:solidFill>
                          <a:latin typeface="Codec Pro"/>
                        </a:rPr>
                        <a:t>Introduction</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r h="914400">
                <a:tc>
                  <a:txBody>
                    <a:bodyPr/>
                    <a:lstStyle/>
                    <a:p>
                      <a:pPr algn="l">
                        <a:lnSpc>
                          <a:spcPts val="4059"/>
                        </a:lnSpc>
                        <a:defRPr/>
                      </a:pPr>
                      <a:r>
                        <a:rPr lang="en-US" sz="2000" dirty="0">
                          <a:solidFill>
                            <a:srgbClr val="FFFFFF"/>
                          </a:solidFill>
                          <a:latin typeface="Codec Pro"/>
                        </a:rPr>
                        <a:t>Literature Review</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1"/>
                  </a:ext>
                </a:extLst>
              </a:tr>
              <a:tr h="685800">
                <a:tc>
                  <a:txBody>
                    <a:bodyPr/>
                    <a:lstStyle/>
                    <a:p>
                      <a:pPr algn="l">
                        <a:lnSpc>
                          <a:spcPts val="4059"/>
                        </a:lnSpc>
                        <a:defRPr/>
                      </a:pPr>
                      <a:r>
                        <a:rPr lang="en-US" sz="2000" dirty="0">
                          <a:solidFill>
                            <a:srgbClr val="FFFFFF"/>
                          </a:solidFill>
                          <a:latin typeface="Codec Pro"/>
                        </a:rPr>
                        <a:t>Problem Statement</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2"/>
                  </a:ext>
                </a:extLst>
              </a:tr>
              <a:tr h="761809">
                <a:tc>
                  <a:txBody>
                    <a:bodyPr/>
                    <a:lstStyle/>
                    <a:p>
                      <a:pPr algn="l">
                        <a:lnSpc>
                          <a:spcPts val="4059"/>
                        </a:lnSpc>
                        <a:defRPr/>
                      </a:pPr>
                      <a:r>
                        <a:rPr lang="en-US" sz="2000" dirty="0">
                          <a:solidFill>
                            <a:srgbClr val="FFFFFF"/>
                          </a:solidFill>
                          <a:latin typeface="Codec Pro"/>
                        </a:rPr>
                        <a:t>Research Challenges</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3"/>
                  </a:ext>
                </a:extLst>
              </a:tr>
              <a:tr h="838391">
                <a:tc>
                  <a:txBody>
                    <a:bodyPr/>
                    <a:lstStyle/>
                    <a:p>
                      <a:pPr algn="l">
                        <a:lnSpc>
                          <a:spcPts val="4059"/>
                        </a:lnSpc>
                        <a:defRPr/>
                      </a:pPr>
                      <a:r>
                        <a:rPr lang="en-US" sz="2000" dirty="0">
                          <a:solidFill>
                            <a:srgbClr val="FFFFFF"/>
                          </a:solidFill>
                          <a:latin typeface="Codec Pro"/>
                        </a:rPr>
                        <a:t>Research Objectives</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4"/>
                  </a:ext>
                </a:extLst>
              </a:tr>
              <a:tr h="685800">
                <a:tc>
                  <a:txBody>
                    <a:bodyPr/>
                    <a:lstStyle/>
                    <a:p>
                      <a:pPr algn="l">
                        <a:lnSpc>
                          <a:spcPts val="4059"/>
                        </a:lnSpc>
                        <a:defRPr/>
                      </a:pPr>
                      <a:r>
                        <a:rPr lang="en-US" sz="2000" dirty="0">
                          <a:solidFill>
                            <a:srgbClr val="FFFFFF"/>
                          </a:solidFill>
                          <a:latin typeface="Codec Pro"/>
                        </a:rPr>
                        <a:t>Methodology</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5"/>
                  </a:ext>
                </a:extLst>
              </a:tr>
              <a:tr h="990600">
                <a:tc>
                  <a:txBody>
                    <a:bodyPr/>
                    <a:lstStyle/>
                    <a:p>
                      <a:pPr algn="l">
                        <a:lnSpc>
                          <a:spcPts val="4059"/>
                        </a:lnSpc>
                        <a:defRPr/>
                      </a:pPr>
                      <a:r>
                        <a:rPr lang="en-US" sz="2000" dirty="0">
                          <a:solidFill>
                            <a:srgbClr val="FFFFFF"/>
                          </a:solidFill>
                          <a:latin typeface="Codec Pro"/>
                        </a:rPr>
                        <a:t>Proposed System</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6"/>
                  </a:ext>
                </a:extLst>
              </a:tr>
              <a:tr h="609600">
                <a:tc>
                  <a:txBody>
                    <a:bodyPr/>
                    <a:lstStyle/>
                    <a:p>
                      <a:pPr algn="l">
                        <a:lnSpc>
                          <a:spcPts val="4059"/>
                        </a:lnSpc>
                        <a:defRPr/>
                      </a:pPr>
                      <a:r>
                        <a:rPr lang="en-US" sz="2000" dirty="0">
                          <a:solidFill>
                            <a:schemeClr val="bg1"/>
                          </a:solidFill>
                          <a:latin typeface="Codec Pro" panose="020B0604020202020204" charset="0"/>
                        </a:rPr>
                        <a:t>Next Step</a:t>
                      </a: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2062124364"/>
                  </a:ext>
                </a:extLst>
              </a:tr>
              <a:tr h="838200">
                <a:tc>
                  <a:txBody>
                    <a:bodyPr/>
                    <a:lstStyle/>
                    <a:p>
                      <a:pPr algn="l">
                        <a:lnSpc>
                          <a:spcPts val="4059"/>
                        </a:lnSpc>
                        <a:defRPr/>
                      </a:pPr>
                      <a:r>
                        <a:rPr lang="en-US" sz="2000" dirty="0">
                          <a:solidFill>
                            <a:schemeClr val="bg1"/>
                          </a:solidFill>
                          <a:latin typeface="Codec Pro" panose="020B0604020202020204" charset="0"/>
                        </a:rPr>
                        <a:t>Research Paper Status</a:t>
                      </a: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3508844098"/>
                  </a:ext>
                </a:extLst>
              </a:tr>
              <a:tr h="685800">
                <a:tc>
                  <a:txBody>
                    <a:bodyPr/>
                    <a:lstStyle/>
                    <a:p>
                      <a:pPr algn="l">
                        <a:lnSpc>
                          <a:spcPts val="4059"/>
                        </a:lnSpc>
                        <a:defRPr/>
                      </a:pPr>
                      <a:r>
                        <a:rPr lang="en-US" sz="2000" dirty="0">
                          <a:solidFill>
                            <a:schemeClr val="bg1"/>
                          </a:solidFill>
                          <a:latin typeface="Codec Pro" panose="020B0604020202020204" charset="0"/>
                        </a:rPr>
                        <a:t>Guide Approval</a:t>
                      </a: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3836048001"/>
                  </a:ext>
                </a:extLst>
              </a:tr>
              <a:tr h="685800">
                <a:tc>
                  <a:txBody>
                    <a:bodyPr/>
                    <a:lstStyle/>
                    <a:p>
                      <a:pPr algn="l">
                        <a:lnSpc>
                          <a:spcPts val="4059"/>
                        </a:lnSpc>
                        <a:defRPr/>
                      </a:pPr>
                      <a:r>
                        <a:rPr lang="en-US" sz="2000" dirty="0">
                          <a:solidFill>
                            <a:schemeClr val="bg1"/>
                          </a:solidFill>
                          <a:latin typeface="Codec Pro" panose="020B0604020202020204" charset="0"/>
                        </a:rPr>
                        <a:t>Timeline</a:t>
                      </a:r>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3519623853"/>
                  </a:ext>
                </a:extLst>
              </a:tr>
              <a:tr h="973748">
                <a:tc>
                  <a:txBody>
                    <a:bodyPr/>
                    <a:lstStyle/>
                    <a:p>
                      <a:pPr algn="l">
                        <a:lnSpc>
                          <a:spcPts val="4059"/>
                        </a:lnSpc>
                        <a:defRPr/>
                      </a:pPr>
                      <a:r>
                        <a:rPr lang="en-US" sz="2000" dirty="0">
                          <a:solidFill>
                            <a:srgbClr val="FFFFFF"/>
                          </a:solidFill>
                          <a:latin typeface="Codec Pro"/>
                        </a:rPr>
                        <a:t>References</a:t>
                      </a: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tc>
                  <a:txBody>
                    <a:bodyPr/>
                    <a:lstStyle/>
                    <a:p>
                      <a:pPr algn="ctr">
                        <a:lnSpc>
                          <a:spcPts val="4059"/>
                        </a:lnSpc>
                        <a:defRPr/>
                      </a:pPr>
                      <a:endParaRPr lang="en-US" sz="900" dirty="0"/>
                    </a:p>
                  </a:txBody>
                  <a:tcPr marL="0" marR="0" marT="0" marB="0" anchor="ctr">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4" name="TextBox 4"/>
          <p:cNvSpPr txBox="1"/>
          <p:nvPr/>
        </p:nvSpPr>
        <p:spPr>
          <a:xfrm>
            <a:off x="1865195" y="1816168"/>
            <a:ext cx="7278805" cy="1254124"/>
          </a:xfrm>
          <a:prstGeom prst="rect">
            <a:avLst/>
          </a:prstGeom>
        </p:spPr>
        <p:txBody>
          <a:bodyPr lIns="0" tIns="0" rIns="0" bIns="0" rtlCol="0" anchor="t">
            <a:spAutoFit/>
          </a:bodyPr>
          <a:lstStyle/>
          <a:p>
            <a:pPr>
              <a:lnSpc>
                <a:spcPts val="8499"/>
              </a:lnSpc>
            </a:pPr>
            <a:r>
              <a:rPr lang="en-US" sz="8499">
                <a:solidFill>
                  <a:srgbClr val="FFFFFF"/>
                </a:solidFill>
                <a:latin typeface="Codec Pro Bold"/>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609600" y="3314700"/>
            <a:ext cx="17068800" cy="5872954"/>
          </a:xfrm>
          <a:prstGeom prst="rect">
            <a:avLst/>
          </a:prstGeom>
        </p:spPr>
        <p:txBody>
          <a:bodyPr wrap="square" lIns="0" tIns="0" rIns="0" bIns="0" rtlCol="0" anchor="t">
            <a:spAutoFit/>
          </a:bodyPr>
          <a:lstStyle/>
          <a:p>
            <a:pPr algn="just">
              <a:lnSpc>
                <a:spcPts val="4196"/>
              </a:lnSpc>
            </a:pPr>
            <a:r>
              <a:rPr lang="en-US" sz="3000" b="1" i="0" dirty="0">
                <a:solidFill>
                  <a:srgbClr val="030303"/>
                </a:solidFill>
                <a:effectLst/>
                <a:latin typeface="Century" panose="02040604050505020304" pitchFamily="18" charset="0"/>
              </a:rPr>
              <a:t>Key Discoveries:</a:t>
            </a:r>
          </a:p>
          <a:p>
            <a:pPr algn="just">
              <a:lnSpc>
                <a:spcPts val="4196"/>
              </a:lnSpc>
            </a:pPr>
            <a:r>
              <a:rPr lang="en-US" sz="3000" b="0" i="0" dirty="0">
                <a:solidFill>
                  <a:srgbClr val="030303"/>
                </a:solidFill>
                <a:effectLst/>
                <a:latin typeface="Century" panose="02040604050505020304" pitchFamily="18" charset="0"/>
              </a:rPr>
              <a:t>GANs &amp; Transformers Exploration:</a:t>
            </a:r>
          </a:p>
          <a:p>
            <a:pPr marL="514350" indent="-514350" algn="just">
              <a:lnSpc>
                <a:spcPts val="4196"/>
              </a:lnSpc>
              <a:buAutoNum type="arabicPeriod"/>
            </a:pPr>
            <a:r>
              <a:rPr lang="en-US" sz="3000" b="0" i="0" dirty="0">
                <a:solidFill>
                  <a:srgbClr val="030303"/>
                </a:solidFill>
                <a:effectLst/>
                <a:latin typeface="Century" panose="02040604050505020304" pitchFamily="18" charset="0"/>
              </a:rPr>
              <a:t>Potential in medical anomaly detection but require more exploration.</a:t>
            </a:r>
          </a:p>
          <a:p>
            <a:pPr marL="514350" indent="-514350" algn="just">
              <a:lnSpc>
                <a:spcPts val="4196"/>
              </a:lnSpc>
              <a:buAutoNum type="arabicPeriod"/>
            </a:pPr>
            <a:r>
              <a:rPr lang="en-US" sz="3000" b="0" i="0" dirty="0">
                <a:solidFill>
                  <a:srgbClr val="030303"/>
                </a:solidFill>
                <a:effectLst/>
                <a:latin typeface="Century" panose="02040604050505020304" pitchFamily="18" charset="0"/>
              </a:rPr>
              <a:t>Transformers enhance accuracy in medical image classification.</a:t>
            </a:r>
          </a:p>
          <a:p>
            <a:pPr marL="514350" indent="-514350" algn="just">
              <a:lnSpc>
                <a:spcPts val="4196"/>
              </a:lnSpc>
              <a:buAutoNum type="arabicPeriod"/>
            </a:pPr>
            <a:r>
              <a:rPr lang="en-US" sz="3000" b="0" i="0" dirty="0">
                <a:solidFill>
                  <a:srgbClr val="030303"/>
                </a:solidFill>
                <a:effectLst/>
                <a:latin typeface="Century" panose="02040604050505020304" pitchFamily="18" charset="0"/>
              </a:rPr>
              <a:t>Combined GANs and transformers show promise but need further study.</a:t>
            </a:r>
          </a:p>
          <a:p>
            <a:pPr algn="just">
              <a:lnSpc>
                <a:spcPts val="4196"/>
              </a:lnSpc>
            </a:pPr>
            <a:endParaRPr lang="en-US" sz="3000" b="0" i="0" dirty="0">
              <a:solidFill>
                <a:srgbClr val="030303"/>
              </a:solidFill>
              <a:effectLst/>
              <a:latin typeface="Century" panose="02040604050505020304" pitchFamily="18" charset="0"/>
            </a:endParaRPr>
          </a:p>
          <a:p>
            <a:pPr algn="just">
              <a:lnSpc>
                <a:spcPts val="4196"/>
              </a:lnSpc>
            </a:pPr>
            <a:r>
              <a:rPr lang="en-US" sz="3000" b="0" i="0" dirty="0">
                <a:solidFill>
                  <a:srgbClr val="030303"/>
                </a:solidFill>
                <a:effectLst/>
                <a:latin typeface="Century" panose="02040604050505020304" pitchFamily="18" charset="0"/>
              </a:rPr>
              <a:t>Diverse Research Approaches:</a:t>
            </a:r>
          </a:p>
          <a:p>
            <a:pPr marL="514350" indent="-514350" algn="just">
              <a:lnSpc>
                <a:spcPts val="4196"/>
              </a:lnSpc>
              <a:buFont typeface="+mj-lt"/>
              <a:buAutoNum type="arabicPeriod"/>
            </a:pPr>
            <a:r>
              <a:rPr lang="en-US" sz="3000" b="0" i="0" dirty="0">
                <a:solidFill>
                  <a:srgbClr val="030303"/>
                </a:solidFill>
                <a:effectLst/>
                <a:latin typeface="Century" panose="02040604050505020304" pitchFamily="18" charset="0"/>
              </a:rPr>
              <a:t>Self-supervised anomaly detection via masked image modeling.</a:t>
            </a:r>
          </a:p>
          <a:p>
            <a:pPr marL="514350" indent="-514350" algn="just">
              <a:lnSpc>
                <a:spcPts val="4196"/>
              </a:lnSpc>
              <a:buFont typeface="+mj-lt"/>
              <a:buAutoNum type="arabicPeriod"/>
            </a:pPr>
            <a:r>
              <a:rPr lang="en-US" sz="3000" b="0" i="0" dirty="0">
                <a:solidFill>
                  <a:srgbClr val="030303"/>
                </a:solidFill>
                <a:effectLst/>
                <a:latin typeface="Century" panose="02040604050505020304" pitchFamily="18" charset="0"/>
              </a:rPr>
              <a:t>Universal anomaly detection methods comparison.</a:t>
            </a:r>
          </a:p>
          <a:p>
            <a:pPr marL="514350" indent="-514350" algn="just">
              <a:lnSpc>
                <a:spcPts val="4196"/>
              </a:lnSpc>
              <a:buFont typeface="+mj-lt"/>
              <a:buAutoNum type="arabicPeriod"/>
            </a:pPr>
            <a:r>
              <a:rPr lang="en-US" sz="3000" b="0" i="0" dirty="0">
                <a:solidFill>
                  <a:srgbClr val="030303"/>
                </a:solidFill>
                <a:effectLst/>
                <a:latin typeface="Century" panose="02040604050505020304" pitchFamily="18" charset="0"/>
              </a:rPr>
              <a:t>Innovations like visual soft-attention in </a:t>
            </a:r>
            <a:r>
              <a:rPr lang="en-US" sz="3000" b="0" i="0" dirty="0" err="1">
                <a:solidFill>
                  <a:srgbClr val="030303"/>
                </a:solidFill>
                <a:effectLst/>
                <a:latin typeface="Century" panose="02040604050505020304" pitchFamily="18" charset="0"/>
              </a:rPr>
              <a:t>AutoEncoders</a:t>
            </a:r>
            <a:r>
              <a:rPr lang="en-US" sz="3000" b="0" i="0" dirty="0">
                <a:solidFill>
                  <a:srgbClr val="030303"/>
                </a:solidFill>
                <a:effectLst/>
                <a:latin typeface="Century" panose="02040604050505020304" pitchFamily="18" charset="0"/>
              </a:rPr>
              <a:t>.</a:t>
            </a:r>
          </a:p>
          <a:p>
            <a:pPr marL="514350" indent="-514350" algn="just">
              <a:lnSpc>
                <a:spcPts val="4196"/>
              </a:lnSpc>
              <a:buFont typeface="+mj-lt"/>
              <a:buAutoNum type="arabicPeriod"/>
            </a:pPr>
            <a:r>
              <a:rPr lang="en-US" sz="3000" b="0" i="0" dirty="0">
                <a:solidFill>
                  <a:srgbClr val="030303"/>
                </a:solidFill>
                <a:effectLst/>
                <a:latin typeface="Century" panose="02040604050505020304" pitchFamily="18" charset="0"/>
              </a:rPr>
              <a:t>Label-efficient methods via fine-tuning pre-trained models.</a:t>
            </a:r>
          </a:p>
        </p:txBody>
      </p:sp>
    </p:spTree>
    <p:extLst>
      <p:ext uri="{BB962C8B-B14F-4D97-AF65-F5344CB8AC3E}">
        <p14:creationId xmlns:p14="http://schemas.microsoft.com/office/powerpoint/2010/main" val="405392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609600" y="3858173"/>
            <a:ext cx="17068800" cy="4257127"/>
          </a:xfrm>
          <a:prstGeom prst="rect">
            <a:avLst/>
          </a:prstGeom>
        </p:spPr>
        <p:txBody>
          <a:bodyPr wrap="square" lIns="0" tIns="0" rIns="0" bIns="0" rtlCol="0" anchor="t">
            <a:spAutoFit/>
          </a:bodyPr>
          <a:lstStyle/>
          <a:p>
            <a:pPr algn="just">
              <a:lnSpc>
                <a:spcPts val="4196"/>
              </a:lnSpc>
            </a:pPr>
            <a:r>
              <a:rPr lang="en-US" sz="3000" b="1" i="0" dirty="0">
                <a:solidFill>
                  <a:srgbClr val="030303"/>
                </a:solidFill>
                <a:effectLst/>
                <a:latin typeface="Century" panose="02040604050505020304" pitchFamily="18" charset="0"/>
              </a:rPr>
              <a:t>Gaps Identified:</a:t>
            </a:r>
          </a:p>
          <a:p>
            <a:pPr marL="457200" indent="-457200" algn="just">
              <a:lnSpc>
                <a:spcPts val="4196"/>
              </a:lnSpc>
              <a:buFont typeface="Arial" panose="020B0604020202020204" pitchFamily="34" charset="0"/>
              <a:buChar char="•"/>
            </a:pPr>
            <a:r>
              <a:rPr lang="en-US" sz="3000" b="0" i="0" dirty="0">
                <a:solidFill>
                  <a:srgbClr val="030303"/>
                </a:solidFill>
                <a:effectLst/>
                <a:latin typeface="Century" panose="02040604050505020304" pitchFamily="18" charset="0"/>
              </a:rPr>
              <a:t>Lack of extensive exploration into combined GANs and transformers' potential.</a:t>
            </a:r>
          </a:p>
          <a:p>
            <a:pPr marL="457200" indent="-457200" algn="just">
              <a:lnSpc>
                <a:spcPts val="4196"/>
              </a:lnSpc>
              <a:buFont typeface="Arial" panose="020B0604020202020204" pitchFamily="34" charset="0"/>
              <a:buChar char="•"/>
            </a:pPr>
            <a:r>
              <a:rPr lang="en-US" sz="3000" b="0" i="0" dirty="0">
                <a:solidFill>
                  <a:srgbClr val="030303"/>
                </a:solidFill>
                <a:effectLst/>
                <a:latin typeface="Century" panose="02040604050505020304" pitchFamily="18" charset="0"/>
              </a:rPr>
              <a:t>Limited comparative studies to determine optimal anomaly detection approaches.</a:t>
            </a:r>
          </a:p>
          <a:p>
            <a:pPr marL="457200" indent="-457200" algn="just">
              <a:lnSpc>
                <a:spcPts val="4196"/>
              </a:lnSpc>
              <a:buFont typeface="Arial" panose="020B0604020202020204" pitchFamily="34" charset="0"/>
              <a:buChar char="•"/>
            </a:pPr>
            <a:r>
              <a:rPr lang="en-US" sz="3000" b="0" i="0" dirty="0">
                <a:solidFill>
                  <a:srgbClr val="030303"/>
                </a:solidFill>
                <a:effectLst/>
                <a:latin typeface="Century" panose="02040604050505020304" pitchFamily="18" charset="0"/>
              </a:rPr>
              <a:t>Need for practical implementations for real-world use.</a:t>
            </a:r>
          </a:p>
          <a:p>
            <a:pPr algn="just">
              <a:lnSpc>
                <a:spcPts val="4196"/>
              </a:lnSpc>
            </a:pPr>
            <a:endParaRPr lang="en-US" sz="3000" b="0" i="0" dirty="0">
              <a:solidFill>
                <a:srgbClr val="030303"/>
              </a:solidFill>
              <a:effectLst/>
              <a:latin typeface="Century" panose="02040604050505020304" pitchFamily="18" charset="0"/>
            </a:endParaRPr>
          </a:p>
          <a:p>
            <a:pPr algn="just">
              <a:lnSpc>
                <a:spcPts val="4196"/>
              </a:lnSpc>
            </a:pPr>
            <a:r>
              <a:rPr lang="en-US" sz="3000" b="1" i="0" dirty="0">
                <a:solidFill>
                  <a:srgbClr val="030303"/>
                </a:solidFill>
                <a:effectLst/>
                <a:latin typeface="Century" panose="02040604050505020304" pitchFamily="18" charset="0"/>
              </a:rPr>
              <a:t>Industry Trends:</a:t>
            </a:r>
          </a:p>
          <a:p>
            <a:pPr marL="457200" indent="-457200" algn="just">
              <a:lnSpc>
                <a:spcPts val="4196"/>
              </a:lnSpc>
              <a:buFont typeface="Arial" panose="020B0604020202020204" pitchFamily="34" charset="0"/>
              <a:buChar char="•"/>
            </a:pPr>
            <a:r>
              <a:rPr lang="en-US" sz="3000" b="0" i="0" dirty="0">
                <a:solidFill>
                  <a:srgbClr val="030303"/>
                </a:solidFill>
                <a:effectLst/>
                <a:latin typeface="Century" panose="02040604050505020304" pitchFamily="18" charset="0"/>
              </a:rPr>
              <a:t>Adoption of pretrained models for efficient anomaly detection.</a:t>
            </a:r>
          </a:p>
          <a:p>
            <a:pPr marL="457200" indent="-457200" algn="just">
              <a:lnSpc>
                <a:spcPts val="4196"/>
              </a:lnSpc>
              <a:buFont typeface="Arial" panose="020B0604020202020204" pitchFamily="34" charset="0"/>
              <a:buChar char="•"/>
            </a:pPr>
            <a:r>
              <a:rPr lang="en-US" sz="3000" b="0" i="0" dirty="0">
                <a:solidFill>
                  <a:srgbClr val="030303"/>
                </a:solidFill>
                <a:effectLst/>
                <a:latin typeface="Century" panose="02040604050505020304" pitchFamily="18" charset="0"/>
              </a:rPr>
              <a:t>Emphasis on attention mechanisms for precise anomaly localization.</a:t>
            </a:r>
            <a:endParaRPr lang="en-US" sz="3000" dirty="0">
              <a:solidFill>
                <a:srgbClr val="000000"/>
              </a:solidFill>
              <a:latin typeface="Century" panose="02040604050505020304" pitchFamily="18" charset="0"/>
            </a:endParaRPr>
          </a:p>
        </p:txBody>
      </p:sp>
    </p:spTree>
    <p:extLst>
      <p:ext uri="{BB962C8B-B14F-4D97-AF65-F5344CB8AC3E}">
        <p14:creationId xmlns:p14="http://schemas.microsoft.com/office/powerpoint/2010/main" val="3967899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90799" y="-1887698"/>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0" y="2019300"/>
            <a:ext cx="113157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PROBLEM STATEMENT</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971550" y="4530240"/>
            <a:ext cx="16344900" cy="3180614"/>
          </a:xfrm>
          <a:prstGeom prst="rect">
            <a:avLst/>
          </a:prstGeom>
        </p:spPr>
        <p:txBody>
          <a:bodyPr wrap="square" lIns="0" tIns="0" rIns="0" bIns="0" rtlCol="0" anchor="t">
            <a:spAutoFit/>
          </a:bodyPr>
          <a:lstStyle/>
          <a:p>
            <a:pPr algn="just">
              <a:lnSpc>
                <a:spcPts val="4196"/>
              </a:lnSpc>
              <a:spcBef>
                <a:spcPts val="1000"/>
              </a:spcBef>
            </a:pPr>
            <a:r>
              <a:rPr lang="en-US" sz="2500" dirty="0">
                <a:solidFill>
                  <a:srgbClr val="000000"/>
                </a:solidFill>
                <a:latin typeface="Codec Pro"/>
              </a:rPr>
              <a:t>The accurate and early detection of anomalies in medical images is a critical aspect of healthcare diagnostics. However, existing methods often face challenges in detecting subtle or diverse anomalies with high accuracy. This project aims to develop an advanced anomaly detection system using Generative Adversarial Networks (GANs) guided by Transformers, incorporating attentive highlighting and contrastive learning techniques. The primary objective is to enhance anomaly detection accuracy and sensitivity in medical images, facilitating early and precise identification of anomalies.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4448947"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700901" y="800100"/>
            <a:ext cx="8366899" cy="2320828"/>
          </a:xfrm>
          <a:prstGeom prst="rect">
            <a:avLst/>
          </a:prstGeom>
        </p:spPr>
        <p:txBody>
          <a:bodyPr lIns="0" tIns="0" rIns="0" bIns="0" rtlCol="0" anchor="t">
            <a:spAutoFit/>
          </a:bodyPr>
          <a:lstStyle/>
          <a:p>
            <a:pPr>
              <a:lnSpc>
                <a:spcPts val="8999"/>
              </a:lnSpc>
            </a:pPr>
            <a:r>
              <a:rPr lang="en-US" sz="8999" dirty="0">
                <a:solidFill>
                  <a:srgbClr val="FFFFFF"/>
                </a:solidFill>
                <a:latin typeface="Codec Pro Bold"/>
              </a:rPr>
              <a:t>RESEARCH CHALLENGES</a:t>
            </a:r>
          </a:p>
        </p:txBody>
      </p:sp>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5" action="ppaction://hlinksldjump"/>
              </a:rPr>
              <a:t>Back to Agenda</a:t>
            </a:r>
          </a:p>
        </p:txBody>
      </p:sp>
      <p:sp>
        <p:nvSpPr>
          <p:cNvPr id="5" name="TextBox 5"/>
          <p:cNvSpPr txBox="1"/>
          <p:nvPr/>
        </p:nvSpPr>
        <p:spPr>
          <a:xfrm>
            <a:off x="6553200" y="3180403"/>
            <a:ext cx="11277600" cy="6611297"/>
          </a:xfrm>
          <a:prstGeom prst="rect">
            <a:avLst/>
          </a:prstGeom>
        </p:spPr>
        <p:txBody>
          <a:bodyPr wrap="square" lIns="0" tIns="0" rIns="0" bIns="0" rtlCol="0" anchor="t">
            <a:spAutoFit/>
          </a:bodyPr>
          <a:lstStyle/>
          <a:p>
            <a:pPr>
              <a:lnSpc>
                <a:spcPts val="4210"/>
              </a:lnSpc>
              <a:spcAft>
                <a:spcPts val="1500"/>
              </a:spcAft>
            </a:pPr>
            <a:r>
              <a:rPr lang="en-US" sz="3007" u="sng" dirty="0">
                <a:solidFill>
                  <a:srgbClr val="FFFFFF"/>
                </a:solidFill>
                <a:latin typeface="Codec Pro"/>
              </a:rPr>
              <a:t>Data and Domain-Specific Challenges</a:t>
            </a:r>
            <a:r>
              <a:rPr lang="en-US" sz="3007" dirty="0">
                <a:solidFill>
                  <a:srgbClr val="FFFFFF"/>
                </a:solidFill>
                <a:latin typeface="Codec Pro"/>
              </a:rPr>
              <a:t>:</a:t>
            </a:r>
          </a:p>
          <a:p>
            <a:pPr marL="342900" indent="-342900">
              <a:lnSpc>
                <a:spcPts val="4210"/>
              </a:lnSpc>
              <a:buFont typeface="Arial" panose="020B0604020202020204" pitchFamily="34" charset="0"/>
              <a:buChar char="•"/>
            </a:pPr>
            <a:r>
              <a:rPr lang="en-US" sz="2700" dirty="0">
                <a:solidFill>
                  <a:srgbClr val="FFFFFF"/>
                </a:solidFill>
                <a:latin typeface="Codec Pro"/>
              </a:rPr>
              <a:t>Data scarcity and imbalance: Training effectively often requires large amounts of diverse and well-annotated data, which can be scarce in the medical domain, leading to overfitting and poor generalization.</a:t>
            </a:r>
          </a:p>
          <a:p>
            <a:pPr marL="342900" indent="-342900">
              <a:lnSpc>
                <a:spcPts val="4210"/>
              </a:lnSpc>
              <a:buFont typeface="Arial" panose="020B0604020202020204" pitchFamily="34" charset="0"/>
              <a:buChar char="•"/>
            </a:pPr>
            <a:r>
              <a:rPr lang="en-US" sz="2700" dirty="0">
                <a:solidFill>
                  <a:srgbClr val="FFFFFF"/>
                </a:solidFill>
                <a:latin typeface="Codec Pro"/>
              </a:rPr>
              <a:t>Domain adaptation: GANs and transformers trained on general-purpose datasets might not generalize well to medical images due to specific noise patterns, artifacts, and anatomical variations. </a:t>
            </a:r>
          </a:p>
          <a:p>
            <a:pPr marL="342900" indent="-342900">
              <a:lnSpc>
                <a:spcPts val="4210"/>
              </a:lnSpc>
              <a:buFont typeface="Arial" panose="020B0604020202020204" pitchFamily="34" charset="0"/>
              <a:buChar char="•"/>
            </a:pPr>
            <a:r>
              <a:rPr lang="en-US" sz="2700" dirty="0">
                <a:solidFill>
                  <a:srgbClr val="FFFFFF"/>
                </a:solidFill>
                <a:latin typeface="Codec Pro"/>
              </a:rPr>
              <a:t>Interpretability and trust: While attention-based highlighting aims to improve interpretability, understanding the reasoning behind highlighted anomalies and ensuring the model's decisions are trustworthy remains a challenge.</a:t>
            </a:r>
          </a:p>
        </p:txBody>
      </p:sp>
    </p:spTree>
    <p:extLst>
      <p:ext uri="{BB962C8B-B14F-4D97-AF65-F5344CB8AC3E}">
        <p14:creationId xmlns:p14="http://schemas.microsoft.com/office/powerpoint/2010/main" val="254868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rot="211599" flipH="1">
            <a:off x="-4448947" y="5334472"/>
            <a:ext cx="14024293" cy="6910152"/>
          </a:xfrm>
          <a:custGeom>
            <a:avLst/>
            <a:gdLst/>
            <a:ahLst/>
            <a:cxnLst/>
            <a:rect l="l" t="t" r="r" b="b"/>
            <a:pathLst>
              <a:path w="14024293" h="6910152">
                <a:moveTo>
                  <a:pt x="14024293" y="0"/>
                </a:moveTo>
                <a:lnTo>
                  <a:pt x="0" y="0"/>
                </a:lnTo>
                <a:lnTo>
                  <a:pt x="0" y="6910152"/>
                </a:lnTo>
                <a:lnTo>
                  <a:pt x="14024293" y="6910152"/>
                </a:lnTo>
                <a:lnTo>
                  <a:pt x="14024293" y="0"/>
                </a:lnTo>
                <a:close/>
              </a:path>
            </a:pathLst>
          </a:custGeom>
          <a:blipFill>
            <a:blip r:embed="rId3">
              <a:alphaModFix amt="43999"/>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700901" y="800100"/>
            <a:ext cx="8366899" cy="2320828"/>
          </a:xfrm>
          <a:prstGeom prst="rect">
            <a:avLst/>
          </a:prstGeom>
        </p:spPr>
        <p:txBody>
          <a:bodyPr lIns="0" tIns="0" rIns="0" bIns="0" rtlCol="0" anchor="t">
            <a:spAutoFit/>
          </a:bodyPr>
          <a:lstStyle/>
          <a:p>
            <a:pPr>
              <a:lnSpc>
                <a:spcPts val="8999"/>
              </a:lnSpc>
            </a:pPr>
            <a:r>
              <a:rPr lang="en-US" sz="8999" dirty="0">
                <a:solidFill>
                  <a:srgbClr val="FFFFFF"/>
                </a:solidFill>
                <a:latin typeface="Codec Pro Bold"/>
              </a:rPr>
              <a:t>RESEARCH CHALLENGES</a:t>
            </a:r>
          </a:p>
        </p:txBody>
      </p:sp>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5" action="ppaction://hlinksldjump"/>
              </a:rPr>
              <a:t>Back to Agenda</a:t>
            </a:r>
          </a:p>
        </p:txBody>
      </p:sp>
      <p:sp>
        <p:nvSpPr>
          <p:cNvPr id="5" name="TextBox 5"/>
          <p:cNvSpPr txBox="1"/>
          <p:nvPr/>
        </p:nvSpPr>
        <p:spPr>
          <a:xfrm>
            <a:off x="6553200" y="4000500"/>
            <a:ext cx="10706100" cy="5187830"/>
          </a:xfrm>
          <a:prstGeom prst="rect">
            <a:avLst/>
          </a:prstGeom>
        </p:spPr>
        <p:txBody>
          <a:bodyPr wrap="square" lIns="0" tIns="0" rIns="0" bIns="0" rtlCol="0" anchor="t">
            <a:spAutoFit/>
          </a:bodyPr>
          <a:lstStyle/>
          <a:p>
            <a:pPr>
              <a:lnSpc>
                <a:spcPts val="4210"/>
              </a:lnSpc>
              <a:spcAft>
                <a:spcPts val="1800"/>
              </a:spcAft>
            </a:pPr>
            <a:r>
              <a:rPr lang="en-US" sz="3007" u="sng" dirty="0">
                <a:solidFill>
                  <a:srgbClr val="FFFFFF"/>
                </a:solidFill>
                <a:latin typeface="Codec Pro"/>
              </a:rPr>
              <a:t>Technical and Architectural Challenges:</a:t>
            </a:r>
          </a:p>
          <a:p>
            <a:pPr marL="342900" indent="-342900" algn="just">
              <a:lnSpc>
                <a:spcPts val="4210"/>
              </a:lnSpc>
              <a:spcAft>
                <a:spcPts val="1200"/>
              </a:spcAft>
              <a:buFont typeface="Arial" panose="020B0604020202020204" pitchFamily="34" charset="0"/>
              <a:buChar char="•"/>
            </a:pPr>
            <a:r>
              <a:rPr lang="en-US" sz="2700" dirty="0">
                <a:solidFill>
                  <a:srgbClr val="FFFFFF"/>
                </a:solidFill>
                <a:latin typeface="Codec Pro"/>
              </a:rPr>
              <a:t>Designing optimal GAN architecture: Balancing the trade-off between realism, diversity, and subtle nature of medical anomalies within the GAN architecture poses a challenge. The generated anomalies should be realistic enough to fool the discriminator but subtle enough to represent true anomalies.</a:t>
            </a:r>
          </a:p>
          <a:p>
            <a:pPr marL="342900" indent="-342900" algn="just">
              <a:lnSpc>
                <a:spcPts val="4210"/>
              </a:lnSpc>
              <a:buFont typeface="Arial" panose="020B0604020202020204" pitchFamily="34" charset="0"/>
              <a:buChar char="•"/>
            </a:pPr>
            <a:r>
              <a:rPr lang="en-US" sz="2700" dirty="0">
                <a:solidFill>
                  <a:srgbClr val="FFFFFF"/>
                </a:solidFill>
                <a:latin typeface="Codec Pro"/>
              </a:rPr>
              <a:t>Effective attention mechanism for highlighting: Choosing the right attention mechanism suitable for the specific characteristics of medical images is crucial.</a:t>
            </a:r>
          </a:p>
        </p:txBody>
      </p:sp>
    </p:spTree>
    <p:extLst>
      <p:ext uri="{BB962C8B-B14F-4D97-AF65-F5344CB8AC3E}">
        <p14:creationId xmlns:p14="http://schemas.microsoft.com/office/powerpoint/2010/main" val="3794810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3" name="TextBox 3"/>
          <p:cNvSpPr txBox="1"/>
          <p:nvPr/>
        </p:nvSpPr>
        <p:spPr>
          <a:xfrm>
            <a:off x="700901" y="800100"/>
            <a:ext cx="14435506" cy="1166666"/>
          </a:xfrm>
          <a:prstGeom prst="rect">
            <a:avLst/>
          </a:prstGeom>
        </p:spPr>
        <p:txBody>
          <a:bodyPr wrap="square" lIns="0" tIns="0" rIns="0" bIns="0" rtlCol="0" anchor="t">
            <a:spAutoFit/>
          </a:bodyPr>
          <a:lstStyle/>
          <a:p>
            <a:pPr>
              <a:lnSpc>
                <a:spcPts val="8999"/>
              </a:lnSpc>
            </a:pPr>
            <a:r>
              <a:rPr lang="en-US" sz="8999" dirty="0">
                <a:solidFill>
                  <a:srgbClr val="FFFFFF"/>
                </a:solidFill>
                <a:latin typeface="Codec Pro Bold"/>
              </a:rPr>
              <a:t>RESEARCH	OBJECTIVES</a:t>
            </a:r>
          </a:p>
        </p:txBody>
      </p:sp>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3" action="ppaction://hlinksldjump"/>
              </a:rPr>
              <a:t>Back to Agenda</a:t>
            </a:r>
          </a:p>
        </p:txBody>
      </p:sp>
      <p:sp>
        <p:nvSpPr>
          <p:cNvPr id="5" name="TextBox 5"/>
          <p:cNvSpPr txBox="1"/>
          <p:nvPr/>
        </p:nvSpPr>
        <p:spPr>
          <a:xfrm>
            <a:off x="708922" y="3088194"/>
            <a:ext cx="16878300" cy="6499280"/>
          </a:xfrm>
          <a:prstGeom prst="rect">
            <a:avLst/>
          </a:prstGeom>
        </p:spPr>
        <p:txBody>
          <a:bodyPr wrap="square" lIns="0" tIns="0" rIns="0" bIns="0" rtlCol="0" anchor="t">
            <a:spAutoFit/>
          </a:bodyPr>
          <a:lstStyle/>
          <a:p>
            <a:pPr marL="514350" indent="-514350">
              <a:lnSpc>
                <a:spcPts val="4210"/>
              </a:lnSpc>
              <a:spcAft>
                <a:spcPts val="1800"/>
              </a:spcAft>
              <a:buFont typeface="+mj-lt"/>
              <a:buAutoNum type="arabicPeriod"/>
            </a:pPr>
            <a:r>
              <a:rPr lang="en-US" sz="2800" dirty="0">
                <a:solidFill>
                  <a:srgbClr val="FFFFFF"/>
                </a:solidFill>
                <a:latin typeface="Codec Pro"/>
              </a:rPr>
              <a:t>Develop Transformer-Guided GANs: Create a novel model integrating transformers to guide GANs for realistic medical anomaly generation.</a:t>
            </a:r>
          </a:p>
          <a:p>
            <a:pPr marL="514350" indent="-514350">
              <a:lnSpc>
                <a:spcPts val="4210"/>
              </a:lnSpc>
              <a:spcAft>
                <a:spcPts val="1800"/>
              </a:spcAft>
              <a:buFont typeface="+mj-lt"/>
              <a:buAutoNum type="arabicPeriod"/>
            </a:pPr>
            <a:r>
              <a:rPr lang="en-US" sz="2800" dirty="0">
                <a:solidFill>
                  <a:srgbClr val="FFFFFF"/>
                </a:solidFill>
                <a:latin typeface="Codec Pro"/>
              </a:rPr>
              <a:t>Optimize and Validate: Fine-tune GANs, validate anomaly generation, and optimize model performance. </a:t>
            </a:r>
          </a:p>
          <a:p>
            <a:pPr marL="514350" indent="-514350">
              <a:lnSpc>
                <a:spcPts val="4210"/>
              </a:lnSpc>
              <a:spcAft>
                <a:spcPts val="1800"/>
              </a:spcAft>
              <a:buFont typeface="+mj-lt"/>
              <a:buAutoNum type="arabicPeriod"/>
            </a:pPr>
            <a:r>
              <a:rPr lang="en-US" sz="2800" dirty="0">
                <a:solidFill>
                  <a:srgbClr val="FFFFFF"/>
                </a:solidFill>
                <a:latin typeface="Codec Pro"/>
              </a:rPr>
              <a:t>Implement Attention Mechanism: Introduce attention mechanism for highlighting specific areas in generated anomalies.</a:t>
            </a:r>
          </a:p>
          <a:p>
            <a:pPr marL="514350" indent="-514350">
              <a:lnSpc>
                <a:spcPts val="4210"/>
              </a:lnSpc>
              <a:spcAft>
                <a:spcPts val="1800"/>
              </a:spcAft>
              <a:buFont typeface="+mj-lt"/>
              <a:buAutoNum type="arabicPeriod"/>
            </a:pPr>
            <a:r>
              <a:rPr lang="en-US" sz="2800" dirty="0">
                <a:solidFill>
                  <a:srgbClr val="FFFFFF"/>
                </a:solidFill>
                <a:latin typeface="Codec Pro"/>
              </a:rPr>
              <a:t>Ensure Interpretability: Evaluate interpretability, aligning highlighted areas with medical expectations.</a:t>
            </a:r>
          </a:p>
          <a:p>
            <a:pPr marL="514350" indent="-514350">
              <a:lnSpc>
                <a:spcPts val="4210"/>
              </a:lnSpc>
              <a:spcAft>
                <a:spcPts val="1800"/>
              </a:spcAft>
              <a:buFont typeface="+mj-lt"/>
              <a:buAutoNum type="arabicPeriod"/>
            </a:pPr>
            <a:r>
              <a:rPr lang="en-US" sz="2800" dirty="0">
                <a:solidFill>
                  <a:srgbClr val="FFFFFF"/>
                </a:solidFill>
                <a:latin typeface="Codec Pro"/>
              </a:rPr>
              <a:t>Address Data Challenges: Curate diverse datasets, addressing quality, diversity, and biases.</a:t>
            </a:r>
          </a:p>
          <a:p>
            <a:pPr marL="514350" indent="-514350">
              <a:lnSpc>
                <a:spcPts val="4210"/>
              </a:lnSpc>
              <a:spcAft>
                <a:spcPts val="1800"/>
              </a:spcAft>
              <a:buFont typeface="+mj-lt"/>
              <a:buAutoNum type="arabicPeriod"/>
            </a:pPr>
            <a:r>
              <a:rPr lang="en-US" sz="2800" dirty="0">
                <a:solidFill>
                  <a:srgbClr val="FFFFFF"/>
                </a:solidFill>
                <a:latin typeface="Codec Pro"/>
              </a:rPr>
              <a:t>Enhance Robustness: Implement techniques for robustness to variations in medical images</a:t>
            </a:r>
          </a:p>
        </p:txBody>
      </p:sp>
    </p:spTree>
    <p:extLst>
      <p:ext uri="{BB962C8B-B14F-4D97-AF65-F5344CB8AC3E}">
        <p14:creationId xmlns:p14="http://schemas.microsoft.com/office/powerpoint/2010/main" val="2276340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3" name="TextBox 3"/>
          <p:cNvSpPr txBox="1"/>
          <p:nvPr/>
        </p:nvSpPr>
        <p:spPr>
          <a:xfrm>
            <a:off x="700901" y="800100"/>
            <a:ext cx="14435506" cy="1166666"/>
          </a:xfrm>
          <a:prstGeom prst="rect">
            <a:avLst/>
          </a:prstGeom>
        </p:spPr>
        <p:txBody>
          <a:bodyPr wrap="square" lIns="0" tIns="0" rIns="0" bIns="0" rtlCol="0" anchor="t">
            <a:spAutoFit/>
          </a:bodyPr>
          <a:lstStyle/>
          <a:p>
            <a:pPr>
              <a:lnSpc>
                <a:spcPts val="8999"/>
              </a:lnSpc>
            </a:pPr>
            <a:r>
              <a:rPr lang="en-US" sz="8999" dirty="0">
                <a:solidFill>
                  <a:srgbClr val="FFFFFF"/>
                </a:solidFill>
                <a:latin typeface="Codec Pro Bold"/>
              </a:rPr>
              <a:t>RESEARCH	OBJECTIVES</a:t>
            </a:r>
          </a:p>
        </p:txBody>
      </p:sp>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3" action="ppaction://hlinksldjump"/>
              </a:rPr>
              <a:t>Back to Agenda</a:t>
            </a:r>
          </a:p>
        </p:txBody>
      </p:sp>
      <p:sp>
        <p:nvSpPr>
          <p:cNvPr id="5" name="TextBox 5"/>
          <p:cNvSpPr txBox="1"/>
          <p:nvPr/>
        </p:nvSpPr>
        <p:spPr>
          <a:xfrm>
            <a:off x="708922" y="3088194"/>
            <a:ext cx="16878300" cy="5729838"/>
          </a:xfrm>
          <a:prstGeom prst="rect">
            <a:avLst/>
          </a:prstGeom>
        </p:spPr>
        <p:txBody>
          <a:bodyPr wrap="square" lIns="0" tIns="0" rIns="0" bIns="0" rtlCol="0" anchor="t">
            <a:spAutoFit/>
          </a:bodyPr>
          <a:lstStyle/>
          <a:p>
            <a:pPr marL="514350" indent="-514350">
              <a:lnSpc>
                <a:spcPts val="4210"/>
              </a:lnSpc>
              <a:spcAft>
                <a:spcPts val="1800"/>
              </a:spcAft>
              <a:buFont typeface="+mj-lt"/>
              <a:buAutoNum type="arabicPeriod" startAt="7"/>
            </a:pPr>
            <a:r>
              <a:rPr lang="en-US" sz="2800" dirty="0">
                <a:solidFill>
                  <a:srgbClr val="FFFFFF"/>
                </a:solidFill>
                <a:latin typeface="Codec Pro"/>
              </a:rPr>
              <a:t>Ethical Considerations: Analyze biases, ensuring fairness, and conduct thorough ethical evaluation.</a:t>
            </a:r>
          </a:p>
          <a:p>
            <a:pPr marL="514350" indent="-514350">
              <a:lnSpc>
                <a:spcPts val="4210"/>
              </a:lnSpc>
              <a:spcAft>
                <a:spcPts val="1800"/>
              </a:spcAft>
              <a:buFont typeface="+mj-lt"/>
              <a:buAutoNum type="arabicPeriod" startAt="7"/>
            </a:pPr>
            <a:r>
              <a:rPr lang="en-US" sz="2800" dirty="0">
                <a:solidFill>
                  <a:srgbClr val="FFFFFF"/>
                </a:solidFill>
                <a:latin typeface="Codec Pro"/>
              </a:rPr>
              <a:t>Evaluate Clinical Validity: Assess clinical model performance, involving medical professionals.</a:t>
            </a:r>
          </a:p>
          <a:p>
            <a:pPr marL="514350" indent="-514350">
              <a:lnSpc>
                <a:spcPts val="4210"/>
              </a:lnSpc>
              <a:spcAft>
                <a:spcPts val="1800"/>
              </a:spcAft>
              <a:buFont typeface="+mj-lt"/>
              <a:buAutoNum type="arabicPeriod" startAt="7"/>
            </a:pPr>
            <a:r>
              <a:rPr lang="en-US" sz="2800" dirty="0">
                <a:solidFill>
                  <a:srgbClr val="FFFFFF"/>
                </a:solidFill>
                <a:latin typeface="Codec Pro"/>
              </a:rPr>
              <a:t>Human-in-the-Loop Interaction: Design user-friendly interfaces, integrating human feedback for clinical use.</a:t>
            </a:r>
          </a:p>
          <a:p>
            <a:pPr marL="514350" indent="-514350">
              <a:lnSpc>
                <a:spcPts val="4210"/>
              </a:lnSpc>
              <a:spcAft>
                <a:spcPts val="1800"/>
              </a:spcAft>
              <a:buFont typeface="+mj-lt"/>
              <a:buAutoNum type="arabicPeriod" startAt="7"/>
            </a:pPr>
            <a:r>
              <a:rPr lang="en-US" sz="2800" dirty="0">
                <a:solidFill>
                  <a:srgbClr val="FFFFFF"/>
                </a:solidFill>
                <a:latin typeface="Codec Pro"/>
              </a:rPr>
              <a:t>Optimize for Deployment: Optimize model scalability and compatibility for real-world healthcare deployment.</a:t>
            </a:r>
          </a:p>
          <a:p>
            <a:pPr marL="514350" indent="-514350">
              <a:lnSpc>
                <a:spcPts val="4210"/>
              </a:lnSpc>
              <a:spcAft>
                <a:spcPts val="1800"/>
              </a:spcAft>
              <a:buFont typeface="+mj-lt"/>
              <a:buAutoNum type="arabicPeriod" startAt="7"/>
            </a:pPr>
            <a:r>
              <a:rPr lang="en-US" sz="2800" dirty="0">
                <a:solidFill>
                  <a:srgbClr val="FFFFFF"/>
                </a:solidFill>
                <a:latin typeface="Codec Pro"/>
              </a:rPr>
              <a:t>Conduct Comparative Analysis: Benchmark model against existing anomaly detection methods for medical imaging.</a:t>
            </a:r>
          </a:p>
        </p:txBody>
      </p:sp>
    </p:spTree>
    <p:extLst>
      <p:ext uri="{BB962C8B-B14F-4D97-AF65-F5344CB8AC3E}">
        <p14:creationId xmlns:p14="http://schemas.microsoft.com/office/powerpoint/2010/main" val="1497200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3" action="ppaction://hlinksldjump"/>
              </a:rPr>
              <a:t>Back to Agenda</a:t>
            </a:r>
          </a:p>
        </p:txBody>
      </p:sp>
      <p:sp>
        <p:nvSpPr>
          <p:cNvPr id="2" name="Freeform 2">
            <a:extLst>
              <a:ext uri="{FF2B5EF4-FFF2-40B4-BE49-F238E27FC236}">
                <a16:creationId xmlns:a16="http://schemas.microsoft.com/office/drawing/2014/main" id="{1B042316-495C-86BB-A288-52260CDA325A}"/>
              </a:ext>
            </a:extLst>
          </p:cNvPr>
          <p:cNvSpPr/>
          <p:nvPr/>
        </p:nvSpPr>
        <p:spPr>
          <a:xfrm flipH="1">
            <a:off x="-1981200" y="726457"/>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3"/>
          <p:cNvSpPr txBox="1"/>
          <p:nvPr/>
        </p:nvSpPr>
        <p:spPr>
          <a:xfrm>
            <a:off x="4305300" y="4912326"/>
            <a:ext cx="9677400" cy="1186800"/>
          </a:xfrm>
          <a:prstGeom prst="rect">
            <a:avLst/>
          </a:prstGeom>
        </p:spPr>
        <p:txBody>
          <a:bodyPr wrap="square" lIns="0" tIns="0" rIns="0" bIns="0" rtlCol="0" anchor="t">
            <a:spAutoFit/>
          </a:bodyPr>
          <a:lstStyle/>
          <a:p>
            <a:pPr algn="ctr">
              <a:lnSpc>
                <a:spcPts val="8999"/>
              </a:lnSpc>
            </a:pPr>
            <a:r>
              <a:rPr lang="en-US" sz="9600" b="1" dirty="0">
                <a:solidFill>
                  <a:srgbClr val="FFFFFF"/>
                </a:solidFill>
                <a:latin typeface="Codec Pro Bold"/>
              </a:rPr>
              <a:t>METHODOLOGY</a:t>
            </a:r>
          </a:p>
        </p:txBody>
      </p:sp>
    </p:spTree>
    <p:extLst>
      <p:ext uri="{BB962C8B-B14F-4D97-AF65-F5344CB8AC3E}">
        <p14:creationId xmlns:p14="http://schemas.microsoft.com/office/powerpoint/2010/main" val="2920814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Modules</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6800" y="3086100"/>
            <a:ext cx="16196410" cy="6894195"/>
          </a:xfrm>
          <a:prstGeom prst="rect">
            <a:avLst/>
          </a:prstGeom>
        </p:spPr>
        <p:txBody>
          <a:bodyPr lIns="0" tIns="0" rIns="0" bIns="0" rtlCol="0" anchor="t">
            <a:spAutoFit/>
          </a:bodyPr>
          <a:lstStyle/>
          <a:p>
            <a:pPr algn="l">
              <a:buFont typeface="Arial" panose="020B0604020202020204" pitchFamily="34" charset="0"/>
              <a:buChar char="•"/>
            </a:pPr>
            <a:r>
              <a:rPr lang="en-US" sz="2800" b="1" i="0" dirty="0">
                <a:effectLst/>
                <a:latin typeface="Codec Pro" panose="020B0604020202020204" charset="0"/>
              </a:rPr>
              <a:t>Transformer-Guided GAN</a:t>
            </a:r>
            <a:r>
              <a:rPr lang="en-US" sz="2800" b="0" i="0" dirty="0">
                <a:effectLst/>
                <a:latin typeface="Codec Pro" panose="020B0604020202020204" charset="0"/>
              </a:rPr>
              <a:t>:</a:t>
            </a:r>
          </a:p>
          <a:p>
            <a:pPr marL="742950" lvl="1" indent="-285750" algn="l">
              <a:buFont typeface="Arial" panose="020B0604020202020204" pitchFamily="34" charset="0"/>
              <a:buChar char="•"/>
            </a:pPr>
            <a:r>
              <a:rPr lang="en-US" sz="2800" b="1" i="0" dirty="0">
                <a:effectLst/>
                <a:latin typeface="Codec Pro" panose="020B0604020202020204" charset="0"/>
              </a:rPr>
              <a:t>Transformer</a:t>
            </a:r>
            <a:r>
              <a:rPr lang="en-US" sz="2800" b="0" i="0" dirty="0">
                <a:effectLst/>
                <a:latin typeface="Codec Pro" panose="020B0604020202020204" charset="0"/>
              </a:rPr>
              <a:t>: Utilizes a pre-trained vision Transformer (e.g., </a:t>
            </a:r>
            <a:r>
              <a:rPr lang="en-US" sz="2800" b="0" i="0" dirty="0" err="1">
                <a:effectLst/>
                <a:latin typeface="Codec Pro" panose="020B0604020202020204" charset="0"/>
              </a:rPr>
              <a:t>ViT</a:t>
            </a:r>
            <a:r>
              <a:rPr lang="en-US" sz="2800" b="0" i="0" dirty="0">
                <a:effectLst/>
                <a:latin typeface="Codec Pro" panose="020B0604020202020204" charset="0"/>
              </a:rPr>
              <a:t>) to analyze features in medical images and guides the GAN's generator for anomaly generation. Employs self-attention mechanisms to capture global and local features related to anomalies.</a:t>
            </a:r>
          </a:p>
          <a:p>
            <a:pPr marL="742950" lvl="1" indent="-285750" algn="l">
              <a:buFont typeface="Arial" panose="020B0604020202020204" pitchFamily="34" charset="0"/>
              <a:buChar char="•"/>
            </a:pPr>
            <a:r>
              <a:rPr lang="en-US" sz="2800" b="1" i="0" dirty="0">
                <a:effectLst/>
                <a:latin typeface="Codec Pro" panose="020B0604020202020204" charset="0"/>
              </a:rPr>
              <a:t>GAN (Generator &amp; Discriminator)</a:t>
            </a:r>
            <a:r>
              <a:rPr lang="en-US" sz="2800" b="0" i="0" dirty="0">
                <a:effectLst/>
                <a:latin typeface="Codec Pro" panose="020B0604020202020204" charset="0"/>
              </a:rPr>
              <a:t>: Employs a conditional GAN framework where the generator synthesizes images guided by the Transformer's feature analysis. The discriminator learns to distinguish between real and synthetic images, aiding in anomaly identification.</a:t>
            </a:r>
          </a:p>
          <a:p>
            <a:pPr algn="l">
              <a:buFont typeface="Arial" panose="020B0604020202020204" pitchFamily="34" charset="0"/>
              <a:buChar char="•"/>
            </a:pPr>
            <a:r>
              <a:rPr lang="en-US" sz="2800" b="1" i="0" dirty="0">
                <a:effectLst/>
                <a:latin typeface="Codec Pro" panose="020B0604020202020204" charset="0"/>
              </a:rPr>
              <a:t>Attentive Highlighting Transformer (Post-processing)</a:t>
            </a:r>
            <a:r>
              <a:rPr lang="en-US" sz="2800" b="0" i="0" dirty="0">
                <a:effectLst/>
                <a:latin typeface="Codec Pro" panose="020B0604020202020204" charset="0"/>
              </a:rPr>
              <a:t>:</a:t>
            </a:r>
          </a:p>
          <a:p>
            <a:pPr marL="742950" lvl="1" indent="-285750" algn="l">
              <a:buFont typeface="Arial" panose="020B0604020202020204" pitchFamily="34" charset="0"/>
              <a:buChar char="•"/>
            </a:pPr>
            <a:r>
              <a:rPr lang="en-US" sz="2800" b="0" i="0" dirty="0">
                <a:effectLst/>
                <a:latin typeface="Codec Pro" panose="020B0604020202020204" charset="0"/>
              </a:rPr>
              <a:t>Analyzes synthetic images generated by the GAN.</a:t>
            </a:r>
          </a:p>
          <a:p>
            <a:pPr marL="742950" lvl="1" indent="-285750" algn="l">
              <a:buFont typeface="Arial" panose="020B0604020202020204" pitchFamily="34" charset="0"/>
              <a:buChar char="•"/>
            </a:pPr>
            <a:r>
              <a:rPr lang="en-US" sz="2800" b="0" i="0" dirty="0">
                <a:effectLst/>
                <a:latin typeface="Codec Pro" panose="020B0604020202020204" charset="0"/>
              </a:rPr>
              <a:t>Amplifies and highlights anomalous regions by assigning attention weights to regions identified as anomalies by the discriminator during training.</a:t>
            </a:r>
          </a:p>
          <a:p>
            <a:pPr algn="l">
              <a:buFont typeface="Arial" panose="020B0604020202020204" pitchFamily="34" charset="0"/>
              <a:buChar char="•"/>
            </a:pPr>
            <a:r>
              <a:rPr lang="en-US" sz="2800" b="1" i="0" dirty="0">
                <a:effectLst/>
                <a:latin typeface="Codec Pro" panose="020B0604020202020204" charset="0"/>
              </a:rPr>
              <a:t>Contrastive Learning</a:t>
            </a:r>
            <a:r>
              <a:rPr lang="en-US" sz="2800" b="0" i="0" dirty="0">
                <a:effectLst/>
                <a:latin typeface="Codec Pro" panose="020B0604020202020204" charset="0"/>
              </a:rPr>
              <a:t>:</a:t>
            </a:r>
          </a:p>
          <a:p>
            <a:pPr marL="742950" lvl="1" indent="-285750" algn="l">
              <a:buFont typeface="Arial" panose="020B0604020202020204" pitchFamily="34" charset="0"/>
              <a:buChar char="•"/>
            </a:pPr>
            <a:r>
              <a:rPr lang="en-US" sz="2800" b="0" i="0" dirty="0">
                <a:effectLst/>
                <a:latin typeface="Codec Pro" panose="020B0604020202020204" charset="0"/>
              </a:rPr>
              <a:t>Utilizes contrastive learning algorithms to train the Transformer to distinguish between normal and anomalous features in the latent space. This enhances the Transformer's guidance to the GAN for more accurate anomaly generation.</a:t>
            </a:r>
          </a:p>
        </p:txBody>
      </p:sp>
    </p:spTree>
    <p:extLst>
      <p:ext uri="{BB962C8B-B14F-4D97-AF65-F5344CB8AC3E}">
        <p14:creationId xmlns:p14="http://schemas.microsoft.com/office/powerpoint/2010/main" val="442830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Data Collection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143000" y="3255952"/>
            <a:ext cx="16002000" cy="6894195"/>
          </a:xfrm>
          <a:prstGeom prst="rect">
            <a:avLst/>
          </a:prstGeom>
        </p:spPr>
        <p:txBody>
          <a:bodyPr wrap="square" lIns="0" tIns="0" rIns="0" bIns="0" rtlCol="0" anchor="t">
            <a:spAutoFit/>
          </a:bodyPr>
          <a:lstStyle/>
          <a:p>
            <a:pPr algn="l">
              <a:buFont typeface="Arial" panose="020B0604020202020204" pitchFamily="34" charset="0"/>
              <a:buChar char="•"/>
            </a:pPr>
            <a:r>
              <a:rPr lang="en-IN" sz="2800" b="1" i="0" dirty="0">
                <a:effectLst/>
                <a:latin typeface="Codec Pro" panose="020B0604020202020204" charset="0"/>
              </a:rPr>
              <a:t>Approach</a:t>
            </a:r>
            <a:r>
              <a:rPr lang="en-IN" sz="2800" b="0" i="0" dirty="0">
                <a:effectLst/>
                <a:latin typeface="Codec Pro" panose="020B0604020202020204" charset="0"/>
              </a:rPr>
              <a:t>:</a:t>
            </a:r>
          </a:p>
          <a:p>
            <a:pPr marL="742950" lvl="1" indent="-285750" algn="l">
              <a:buFont typeface="Arial" panose="020B0604020202020204" pitchFamily="34" charset="0"/>
              <a:buChar char="•"/>
            </a:pPr>
            <a:r>
              <a:rPr lang="en-IN" sz="2800" b="0" i="0" dirty="0">
                <a:effectLst/>
                <a:latin typeface="Codec Pro" panose="020B0604020202020204" charset="0"/>
              </a:rPr>
              <a:t>Curate datasets comprising various medical imaging modalities (MRI, CT scans, X-rays) with a mix of normal and anomalous cases (e.g., </a:t>
            </a:r>
            <a:r>
              <a:rPr lang="en-IN" sz="2800" b="0" i="0" dirty="0" err="1">
                <a:effectLst/>
                <a:latin typeface="Codec Pro" panose="020B0604020202020204" charset="0"/>
              </a:rPr>
              <a:t>tumors</a:t>
            </a:r>
            <a:r>
              <a:rPr lang="en-IN" sz="2800" b="0" i="0" dirty="0">
                <a:effectLst/>
                <a:latin typeface="Codec Pro" panose="020B0604020202020204" charset="0"/>
              </a:rPr>
              <a:t>, fractures).</a:t>
            </a:r>
          </a:p>
          <a:p>
            <a:pPr lvl="1" algn="l"/>
            <a:endParaRPr lang="en-IN" sz="2800" b="0" i="0" dirty="0">
              <a:effectLst/>
              <a:latin typeface="Codec Pro" panose="020B0604020202020204" charset="0"/>
            </a:endParaRPr>
          </a:p>
          <a:p>
            <a:pPr algn="l">
              <a:buFont typeface="Arial" panose="020B0604020202020204" pitchFamily="34" charset="0"/>
              <a:buChar char="•"/>
            </a:pPr>
            <a:r>
              <a:rPr lang="en-IN" sz="2800" b="1" i="0" dirty="0">
                <a:effectLst/>
                <a:latin typeface="Codec Pro" panose="020B0604020202020204" charset="0"/>
              </a:rPr>
              <a:t>Advantages</a:t>
            </a:r>
            <a:r>
              <a:rPr lang="en-IN" sz="2800" b="0" i="0" dirty="0">
                <a:effectLst/>
                <a:latin typeface="Codec Pro" panose="020B0604020202020204" charset="0"/>
              </a:rPr>
              <a:t>:</a:t>
            </a:r>
          </a:p>
          <a:p>
            <a:pPr marL="742950" lvl="1" indent="-285750" algn="l">
              <a:buFont typeface="Arial" panose="020B0604020202020204" pitchFamily="34" charset="0"/>
              <a:buChar char="•"/>
            </a:pPr>
            <a:r>
              <a:rPr lang="en-IN" sz="2800" b="0" i="0" dirty="0">
                <a:effectLst/>
                <a:latin typeface="Codec Pro" panose="020B0604020202020204" charset="0"/>
              </a:rPr>
              <a:t>Diverse representation aids in capturing multiple anomaly types for robust training.</a:t>
            </a:r>
          </a:p>
          <a:p>
            <a:pPr lvl="1" algn="l"/>
            <a:endParaRPr lang="en-IN" sz="2800" b="0" i="0" dirty="0">
              <a:effectLst/>
              <a:latin typeface="Codec Pro" panose="020B0604020202020204" charset="0"/>
            </a:endParaRPr>
          </a:p>
          <a:p>
            <a:pPr algn="l">
              <a:buFont typeface="Arial" panose="020B0604020202020204" pitchFamily="34" charset="0"/>
              <a:buChar char="•"/>
            </a:pPr>
            <a:r>
              <a:rPr lang="en-IN" sz="2800" b="1" i="0" dirty="0">
                <a:effectLst/>
                <a:latin typeface="Codec Pro" panose="020B0604020202020204" charset="0"/>
              </a:rPr>
              <a:t>Limitations</a:t>
            </a:r>
            <a:r>
              <a:rPr lang="en-IN" sz="2800" b="0" i="0" dirty="0">
                <a:effectLst/>
                <a:latin typeface="Codec Pro" panose="020B0604020202020204" charset="0"/>
              </a:rPr>
              <a:t>:</a:t>
            </a:r>
          </a:p>
          <a:p>
            <a:pPr marL="742950" lvl="1" indent="-285750" algn="l">
              <a:buFont typeface="Arial" panose="020B0604020202020204" pitchFamily="34" charset="0"/>
              <a:buChar char="•"/>
            </a:pPr>
            <a:r>
              <a:rPr lang="en-IN" sz="2800" b="0" i="0" dirty="0">
                <a:effectLst/>
                <a:latin typeface="Codec Pro" panose="020B0604020202020204" charset="0"/>
              </a:rPr>
              <a:t>Scarce annotated datasets for certain rare anomalies might limit model generalization.</a:t>
            </a:r>
          </a:p>
          <a:p>
            <a:pPr lvl="1" algn="l"/>
            <a:endParaRPr lang="en-IN" sz="2800" b="0" i="0" dirty="0">
              <a:effectLst/>
              <a:latin typeface="Codec Pro" panose="020B0604020202020204" charset="0"/>
            </a:endParaRPr>
          </a:p>
          <a:p>
            <a:pPr algn="l">
              <a:buFont typeface="Arial" panose="020B0604020202020204" pitchFamily="34" charset="0"/>
              <a:buChar char="•"/>
            </a:pPr>
            <a:r>
              <a:rPr lang="en-IN" sz="2800" b="1" i="0" dirty="0">
                <a:effectLst/>
                <a:latin typeface="Codec Pro" panose="020B0604020202020204" charset="0"/>
              </a:rPr>
              <a:t>Potential Risk</a:t>
            </a:r>
            <a:r>
              <a:rPr lang="en-IN" sz="2800" b="0" i="0" dirty="0">
                <a:effectLst/>
                <a:latin typeface="Codec Pro" panose="020B0604020202020204" charset="0"/>
              </a:rPr>
              <a:t>:</a:t>
            </a:r>
          </a:p>
          <a:p>
            <a:pPr marL="742950" lvl="1" indent="-285750" algn="l">
              <a:buFont typeface="Arial" panose="020B0604020202020204" pitchFamily="34" charset="0"/>
              <a:buChar char="•"/>
            </a:pPr>
            <a:r>
              <a:rPr lang="en-IN" sz="2800" b="0" i="0" dirty="0">
                <a:effectLst/>
                <a:latin typeface="Codec Pro" panose="020B0604020202020204" charset="0"/>
              </a:rPr>
              <a:t>Patient privacy concerns, especially in sharing and handling sensitive medical data.</a:t>
            </a:r>
          </a:p>
          <a:p>
            <a:pPr lvl="1" algn="l"/>
            <a:endParaRPr lang="en-IN" sz="2800" b="0" i="0" dirty="0">
              <a:effectLst/>
              <a:latin typeface="Codec Pro" panose="020B0604020202020204" charset="0"/>
            </a:endParaRPr>
          </a:p>
          <a:p>
            <a:pPr algn="l">
              <a:buFont typeface="Arial" panose="020B0604020202020204" pitchFamily="34" charset="0"/>
              <a:buChar char="•"/>
            </a:pPr>
            <a:r>
              <a:rPr lang="en-IN" sz="2800" b="1" i="0" dirty="0">
                <a:effectLst/>
                <a:latin typeface="Codec Pro" panose="020B0604020202020204" charset="0"/>
              </a:rPr>
              <a:t>Ethical Issues</a:t>
            </a:r>
            <a:r>
              <a:rPr lang="en-IN" sz="2800" b="0" i="0" dirty="0">
                <a:effectLst/>
                <a:latin typeface="Codec Pro" panose="020B0604020202020204" charset="0"/>
              </a:rPr>
              <a:t>:</a:t>
            </a:r>
          </a:p>
          <a:p>
            <a:pPr marL="742950" lvl="1" indent="-285750" algn="l">
              <a:buFont typeface="Arial" panose="020B0604020202020204" pitchFamily="34" charset="0"/>
              <a:buChar char="•"/>
            </a:pPr>
            <a:r>
              <a:rPr lang="en-IN" sz="2800" b="0" i="0" dirty="0">
                <a:effectLst/>
                <a:latin typeface="Codec Pro" panose="020B0604020202020204" charset="0"/>
              </a:rPr>
              <a:t>Ensure informed consent, anonymization, and compliance with data protection laws (e.g., HIPAA, GDPR).</a:t>
            </a:r>
          </a:p>
        </p:txBody>
      </p:sp>
    </p:spTree>
    <p:extLst>
      <p:ext uri="{BB962C8B-B14F-4D97-AF65-F5344CB8AC3E}">
        <p14:creationId xmlns:p14="http://schemas.microsoft.com/office/powerpoint/2010/main" val="4146458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005034"/>
            <a:ext cx="8281966" cy="8281966"/>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3"/>
              <a:stretch>
                <a:fillRect l="-25000" r="-25000"/>
              </a:stretch>
            </a:blipFill>
          </p:spPr>
        </p:sp>
      </p:grpSp>
      <p:sp>
        <p:nvSpPr>
          <p:cNvPr id="4" name="Freeform 4"/>
          <p:cNvSpPr/>
          <p:nvPr/>
        </p:nvSpPr>
        <p:spPr>
          <a:xfrm rot="-1066964">
            <a:off x="11855726" y="8241454"/>
            <a:ext cx="8212044" cy="4091091"/>
          </a:xfrm>
          <a:custGeom>
            <a:avLst/>
            <a:gdLst/>
            <a:ahLst/>
            <a:cxnLst/>
            <a:rect l="l" t="t" r="r" b="b"/>
            <a:pathLst>
              <a:path w="8212044" h="4091091">
                <a:moveTo>
                  <a:pt x="0" y="0"/>
                </a:moveTo>
                <a:lnTo>
                  <a:pt x="8212044" y="0"/>
                </a:lnTo>
                <a:lnTo>
                  <a:pt x="8212044" y="4091092"/>
                </a:lnTo>
                <a:lnTo>
                  <a:pt x="0" y="4091092"/>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9940983" y="1957409"/>
            <a:ext cx="7318317" cy="1064394"/>
          </a:xfrm>
          <a:prstGeom prst="rect">
            <a:avLst/>
          </a:prstGeom>
        </p:spPr>
        <p:txBody>
          <a:bodyPr lIns="0" tIns="0" rIns="0" bIns="0" rtlCol="0" anchor="t">
            <a:spAutoFit/>
          </a:bodyPr>
          <a:lstStyle/>
          <a:p>
            <a:pPr>
              <a:lnSpc>
                <a:spcPts val="8250"/>
              </a:lnSpc>
            </a:pPr>
            <a:r>
              <a:rPr lang="en-US" sz="7500" dirty="0">
                <a:solidFill>
                  <a:srgbClr val="2667FF"/>
                </a:solidFill>
                <a:latin typeface="Codec Pro Bold"/>
              </a:rPr>
              <a:t>INTRODUCTION</a:t>
            </a:r>
          </a:p>
        </p:txBody>
      </p:sp>
      <p:sp>
        <p:nvSpPr>
          <p:cNvPr id="6" name="TextBox 6"/>
          <p:cNvSpPr txBox="1"/>
          <p:nvPr/>
        </p:nvSpPr>
        <p:spPr>
          <a:xfrm>
            <a:off x="9144000" y="4926849"/>
            <a:ext cx="8308567" cy="2490993"/>
          </a:xfrm>
          <a:prstGeom prst="rect">
            <a:avLst/>
          </a:prstGeom>
        </p:spPr>
        <p:txBody>
          <a:bodyPr lIns="0" tIns="0" rIns="0" bIns="0" rtlCol="0" anchor="t">
            <a:spAutoFit/>
          </a:bodyPr>
          <a:lstStyle/>
          <a:p>
            <a:pPr algn="l">
              <a:lnSpc>
                <a:spcPts val="3940"/>
              </a:lnSpc>
            </a:pPr>
            <a:r>
              <a:rPr lang="en-US" sz="2814">
                <a:solidFill>
                  <a:srgbClr val="1B131B"/>
                </a:solidFill>
                <a:latin typeface="Codec Pro"/>
              </a:rPr>
              <a:t>This research proposes a novel approach to anomaly detection in medical images using a combination of transformer-guided Generative Adversarial Networks (GANs) and attention-based highlighting.</a:t>
            </a:r>
          </a:p>
        </p:txBody>
      </p:sp>
      <p:sp>
        <p:nvSpPr>
          <p:cNvPr id="7" name="TextBox 7"/>
          <p:cNvSpPr txBox="1"/>
          <p:nvPr/>
        </p:nvSpPr>
        <p:spPr>
          <a:xfrm>
            <a:off x="9940983" y="8938260"/>
            <a:ext cx="2713464" cy="320040"/>
          </a:xfrm>
          <a:prstGeom prst="rect">
            <a:avLst/>
          </a:prstGeom>
        </p:spPr>
        <p:txBody>
          <a:bodyPr lIns="0" tIns="0" rIns="0" bIns="0" rtlCol="0" anchor="t">
            <a:spAutoFit/>
          </a:bodyPr>
          <a:lstStyle/>
          <a:p>
            <a:pPr marL="0" lvl="0" indent="0" algn="l">
              <a:lnSpc>
                <a:spcPts val="2340"/>
              </a:lnSpc>
              <a:spcBef>
                <a:spcPct val="0"/>
              </a:spcBef>
            </a:pPr>
            <a:r>
              <a:rPr lang="en-US" sz="1800" u="sng">
                <a:solidFill>
                  <a:srgbClr val="FFFFFF"/>
                </a:solidFill>
                <a:latin typeface="Codec Pro Bold"/>
                <a:hlinkClick r:id="rId6" action="ppaction://hlinksldjump"/>
              </a:rPr>
              <a:t>Back to Agenda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74511"/>
            <a:ext cx="5771288" cy="4337977"/>
            <a:chOff x="0" y="0"/>
            <a:chExt cx="7695051" cy="5783970"/>
          </a:xfrm>
        </p:grpSpPr>
        <p:sp>
          <p:nvSpPr>
            <p:cNvPr id="3" name="TextBox 3"/>
            <p:cNvSpPr txBox="1"/>
            <p:nvPr/>
          </p:nvSpPr>
          <p:spPr>
            <a:xfrm>
              <a:off x="0" y="3544325"/>
              <a:ext cx="7695051" cy="2239644"/>
            </a:xfrm>
            <a:prstGeom prst="rect">
              <a:avLst/>
            </a:prstGeom>
          </p:spPr>
          <p:txBody>
            <a:bodyPr lIns="0" tIns="0" rIns="0" bIns="0" rtlCol="0" anchor="t">
              <a:spAutoFit/>
            </a:bodyPr>
            <a:lstStyle/>
            <a:p>
              <a:pPr marL="0" lvl="0" indent="0">
                <a:lnSpc>
                  <a:spcPts val="3360"/>
                </a:lnSpc>
                <a:spcBef>
                  <a:spcPct val="0"/>
                </a:spcBef>
              </a:pPr>
              <a:r>
                <a:rPr lang="en-US" sz="2400" u="none">
                  <a:solidFill>
                    <a:srgbClr val="FFFFFF"/>
                  </a:solidFill>
                  <a:latin typeface="Codec Pro Bold"/>
                </a:rPr>
                <a:t>Ensure compliance with terms of use, ethical considerations, and appropriate citations when using these datasets.</a:t>
              </a:r>
            </a:p>
          </p:txBody>
        </p:sp>
        <p:sp>
          <p:nvSpPr>
            <p:cNvPr id="4" name="TextBox 4"/>
            <p:cNvSpPr txBox="1"/>
            <p:nvPr/>
          </p:nvSpPr>
          <p:spPr>
            <a:xfrm>
              <a:off x="0" y="-47625"/>
              <a:ext cx="7695051" cy="296862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Datasets Identified</a:t>
              </a:r>
            </a:p>
          </p:txBody>
        </p:sp>
      </p:grpSp>
      <p:sp>
        <p:nvSpPr>
          <p:cNvPr id="5" name="TextBox 5"/>
          <p:cNvSpPr txBox="1"/>
          <p:nvPr/>
        </p:nvSpPr>
        <p:spPr>
          <a:xfrm>
            <a:off x="7854477" y="1713547"/>
            <a:ext cx="9404823" cy="6783706"/>
          </a:xfrm>
          <a:prstGeom prst="rect">
            <a:avLst/>
          </a:prstGeom>
        </p:spPr>
        <p:txBody>
          <a:bodyPr lIns="0" tIns="0" rIns="0" bIns="0" rtlCol="0" anchor="t">
            <a:spAutoFit/>
          </a:bodyPr>
          <a:lstStyle/>
          <a:p>
            <a:pPr>
              <a:lnSpc>
                <a:spcPts val="3810"/>
              </a:lnSpc>
            </a:pPr>
            <a:endParaRPr dirty="0"/>
          </a:p>
          <a:p>
            <a:pPr marL="647724" lvl="1" indent="-323862">
              <a:lnSpc>
                <a:spcPts val="3810"/>
              </a:lnSpc>
              <a:buFont typeface="Arial"/>
              <a:buChar char="•"/>
            </a:pPr>
            <a:r>
              <a:rPr lang="en-US" sz="3000" dirty="0">
                <a:solidFill>
                  <a:srgbClr val="2667FF"/>
                </a:solidFill>
                <a:latin typeface="Codec Pro Bold"/>
              </a:rPr>
              <a:t>MIMIC-CXR</a:t>
            </a:r>
            <a:r>
              <a:rPr lang="en-US" sz="3000" dirty="0">
                <a:solidFill>
                  <a:srgbClr val="FFFFFF"/>
                </a:solidFill>
                <a:latin typeface="Codec Pro Bold"/>
              </a:rPr>
              <a:t>: A publicly available dataset of chest X-ray images with various pathologies. (Link: </a:t>
            </a:r>
            <a:r>
              <a:rPr lang="en-US" sz="3000" u="sng" dirty="0">
                <a:solidFill>
                  <a:srgbClr val="FFFFFF"/>
                </a:solidFill>
                <a:latin typeface="Codec Pro Bold"/>
                <a:hlinkClick r:id="rId2" tooltip="https://physionet.org/content/mimic-cxr/"/>
              </a:rPr>
              <a:t>MIMIC-CXR</a:t>
            </a:r>
            <a:r>
              <a:rPr lang="en-US" sz="3000" dirty="0">
                <a:solidFill>
                  <a:srgbClr val="FFFFFF"/>
                </a:solidFill>
                <a:latin typeface="Codec Pro Bold"/>
              </a:rPr>
              <a:t>)</a:t>
            </a:r>
          </a:p>
          <a:p>
            <a:pPr marL="647724" lvl="1" indent="-323862">
              <a:lnSpc>
                <a:spcPts val="3810"/>
              </a:lnSpc>
              <a:buFont typeface="Arial"/>
              <a:buChar char="•"/>
            </a:pPr>
            <a:r>
              <a:rPr lang="en-US" sz="3000" dirty="0">
                <a:solidFill>
                  <a:srgbClr val="2667FF"/>
                </a:solidFill>
                <a:latin typeface="Codec Pro Bold"/>
              </a:rPr>
              <a:t>NIH Chest X-ray Dataset:</a:t>
            </a:r>
            <a:r>
              <a:rPr lang="en-US" sz="3000" dirty="0">
                <a:solidFill>
                  <a:srgbClr val="FFFFFF"/>
                </a:solidFill>
                <a:latin typeface="Codec Pro Bold"/>
              </a:rPr>
              <a:t> A large dataset of chest X-ray images with annotated findings. (Link: </a:t>
            </a:r>
            <a:r>
              <a:rPr lang="en-US" sz="3000" u="sng" dirty="0">
                <a:solidFill>
                  <a:srgbClr val="FFFFFF"/>
                </a:solidFill>
                <a:latin typeface="Codec Pro Bold"/>
                <a:hlinkClick r:id="rId3" tooltip="https://www.nih.gov/news-events/news-releases/nih-clinical-center-provides-one-largest-publicly-available-chest-x-ray-datasets"/>
              </a:rPr>
              <a:t>X-Ray</a:t>
            </a:r>
            <a:r>
              <a:rPr lang="en-US" sz="3000" dirty="0">
                <a:solidFill>
                  <a:srgbClr val="FFFFFF"/>
                </a:solidFill>
                <a:latin typeface="Codec Pro Bold"/>
              </a:rPr>
              <a:t>)</a:t>
            </a:r>
          </a:p>
          <a:p>
            <a:pPr marL="647724" lvl="1" indent="-323862">
              <a:lnSpc>
                <a:spcPts val="3810"/>
              </a:lnSpc>
              <a:buFont typeface="Arial"/>
              <a:buChar char="•"/>
            </a:pPr>
            <a:r>
              <a:rPr lang="en-US" sz="3000" dirty="0" err="1">
                <a:solidFill>
                  <a:srgbClr val="2667FF"/>
                </a:solidFill>
                <a:latin typeface="Codec Pro Bold"/>
              </a:rPr>
              <a:t>CheXpert</a:t>
            </a:r>
            <a:r>
              <a:rPr lang="en-US" sz="3000" dirty="0">
                <a:solidFill>
                  <a:srgbClr val="2667FF"/>
                </a:solidFill>
                <a:latin typeface="Codec Pro Bold"/>
              </a:rPr>
              <a:t>:</a:t>
            </a:r>
            <a:r>
              <a:rPr lang="en-US" sz="3000" dirty="0">
                <a:solidFill>
                  <a:srgbClr val="FFFFFF"/>
                </a:solidFill>
                <a:latin typeface="Codec Pro Bold"/>
              </a:rPr>
              <a:t> Contains chest radiographs, particularly useful for exploring uncertainty labels. (Link: </a:t>
            </a:r>
            <a:r>
              <a:rPr lang="en-US" sz="3000" u="sng" dirty="0" err="1">
                <a:solidFill>
                  <a:srgbClr val="FFFFFF"/>
                </a:solidFill>
                <a:latin typeface="Codec Pro Bold"/>
                <a:hlinkClick r:id="rId4" tooltip="https://stanfordmlgroup.github.io/competitions/chexpert/"/>
              </a:rPr>
              <a:t>CheXpert</a:t>
            </a:r>
            <a:r>
              <a:rPr lang="en-US" sz="3000" dirty="0">
                <a:solidFill>
                  <a:srgbClr val="FFFFFF"/>
                </a:solidFill>
                <a:latin typeface="Codec Pro Bold"/>
              </a:rPr>
              <a:t>)</a:t>
            </a:r>
          </a:p>
          <a:p>
            <a:pPr marL="647724" lvl="1" indent="-323862">
              <a:lnSpc>
                <a:spcPts val="3810"/>
              </a:lnSpc>
              <a:buFont typeface="Arial"/>
              <a:buChar char="•"/>
            </a:pPr>
            <a:r>
              <a:rPr lang="en-US" sz="3000" dirty="0">
                <a:solidFill>
                  <a:srgbClr val="2667FF"/>
                </a:solidFill>
                <a:latin typeface="Codec Pro Bold"/>
              </a:rPr>
              <a:t>COVID-19 Image Data Collection:</a:t>
            </a:r>
            <a:r>
              <a:rPr lang="en-US" sz="3000" dirty="0">
                <a:solidFill>
                  <a:srgbClr val="FFFFFF"/>
                </a:solidFill>
                <a:latin typeface="Codec Pro Bold"/>
              </a:rPr>
              <a:t> Specifically focused on COVID-19-related chest X-ray and CT images. (Link: </a:t>
            </a:r>
            <a:r>
              <a:rPr lang="en-US" sz="3000" u="sng" dirty="0">
                <a:solidFill>
                  <a:srgbClr val="FFFFFF"/>
                </a:solidFill>
                <a:latin typeface="Codec Pro Bold"/>
                <a:hlinkClick r:id="rId5" tooltip="https://github.com/ieee8023/covid-chestxray-dataset"/>
              </a:rPr>
              <a:t>Covid-19 Images</a:t>
            </a:r>
            <a:r>
              <a:rPr lang="en-US" sz="3000" dirty="0">
                <a:solidFill>
                  <a:srgbClr val="FFFFFF"/>
                </a:solidFill>
                <a:latin typeface="Codec Pro Bold"/>
              </a:rPr>
              <a:t>)</a:t>
            </a:r>
          </a:p>
          <a:p>
            <a:pPr>
              <a:lnSpc>
                <a:spcPts val="3300"/>
              </a:lnSpc>
              <a:spcBef>
                <a:spcPct val="0"/>
              </a:spcBef>
            </a:pPr>
            <a:endParaRPr lang="en-US" sz="3000" dirty="0">
              <a:solidFill>
                <a:srgbClr val="FFFFFF"/>
              </a:solidFill>
              <a:latin typeface="Codec Pro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4" name="TextBox 4"/>
          <p:cNvSpPr txBox="1"/>
          <p:nvPr/>
        </p:nvSpPr>
        <p:spPr>
          <a:xfrm>
            <a:off x="15136407" y="1004663"/>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3" action="ppaction://hlinksldjump"/>
              </a:rPr>
              <a:t>Back to Agenda</a:t>
            </a:r>
          </a:p>
        </p:txBody>
      </p:sp>
      <p:sp>
        <p:nvSpPr>
          <p:cNvPr id="2" name="Freeform 2">
            <a:extLst>
              <a:ext uri="{FF2B5EF4-FFF2-40B4-BE49-F238E27FC236}">
                <a16:creationId xmlns:a16="http://schemas.microsoft.com/office/drawing/2014/main" id="{1B042316-495C-86BB-A288-52260CDA325A}"/>
              </a:ext>
            </a:extLst>
          </p:cNvPr>
          <p:cNvSpPr/>
          <p:nvPr/>
        </p:nvSpPr>
        <p:spPr>
          <a:xfrm flipH="1">
            <a:off x="-1981200" y="726457"/>
            <a:ext cx="18708883" cy="9558538"/>
          </a:xfrm>
          <a:custGeom>
            <a:avLst/>
            <a:gdLst/>
            <a:ahLst/>
            <a:cxnLst/>
            <a:rect l="l" t="t" r="r" b="b"/>
            <a:pathLst>
              <a:path w="18708883" h="9558538">
                <a:moveTo>
                  <a:pt x="18708883" y="0"/>
                </a:moveTo>
                <a:lnTo>
                  <a:pt x="0" y="0"/>
                </a:lnTo>
                <a:lnTo>
                  <a:pt x="0" y="9558538"/>
                </a:lnTo>
                <a:lnTo>
                  <a:pt x="18708883" y="9558538"/>
                </a:lnTo>
                <a:lnTo>
                  <a:pt x="1870888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TextBox 3"/>
          <p:cNvSpPr txBox="1"/>
          <p:nvPr/>
        </p:nvSpPr>
        <p:spPr>
          <a:xfrm>
            <a:off x="5829300" y="4335245"/>
            <a:ext cx="6629400" cy="2340962"/>
          </a:xfrm>
          <a:prstGeom prst="rect">
            <a:avLst/>
          </a:prstGeom>
        </p:spPr>
        <p:txBody>
          <a:bodyPr wrap="square" lIns="0" tIns="0" rIns="0" bIns="0" rtlCol="0" anchor="t">
            <a:spAutoFit/>
          </a:bodyPr>
          <a:lstStyle/>
          <a:p>
            <a:pPr algn="ctr">
              <a:lnSpc>
                <a:spcPts val="8999"/>
              </a:lnSpc>
            </a:pPr>
            <a:r>
              <a:rPr lang="en-US" sz="9600" b="1" dirty="0">
                <a:solidFill>
                  <a:srgbClr val="FFFFFF"/>
                </a:solidFill>
                <a:latin typeface="Codec Pro Bold"/>
              </a:rPr>
              <a:t>PROPOSED</a:t>
            </a:r>
          </a:p>
          <a:p>
            <a:pPr algn="ctr">
              <a:lnSpc>
                <a:spcPts val="8999"/>
              </a:lnSpc>
            </a:pPr>
            <a:r>
              <a:rPr lang="en-US" sz="9600" b="1" dirty="0">
                <a:solidFill>
                  <a:srgbClr val="FFFFFF"/>
                </a:solidFill>
                <a:latin typeface="Codec Pro Bold"/>
              </a:rPr>
              <a:t>SYSTEM</a:t>
            </a:r>
          </a:p>
        </p:txBody>
      </p:sp>
    </p:spTree>
    <p:extLst>
      <p:ext uri="{BB962C8B-B14F-4D97-AF65-F5344CB8AC3E}">
        <p14:creationId xmlns:p14="http://schemas.microsoft.com/office/powerpoint/2010/main" val="2896320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Introduction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6800" y="3086100"/>
            <a:ext cx="16196410" cy="5880328"/>
          </a:xfrm>
          <a:prstGeom prst="rect">
            <a:avLst/>
          </a:prstGeom>
        </p:spPr>
        <p:txBody>
          <a:bodyPr lIns="0" tIns="0" rIns="0" bIns="0" rtlCol="0" anchor="t">
            <a:spAutoFit/>
          </a:bodyPr>
          <a:lstStyle/>
          <a:p>
            <a:pPr algn="just">
              <a:lnSpc>
                <a:spcPts val="4196"/>
              </a:lnSpc>
            </a:pPr>
            <a:r>
              <a:rPr lang="en-US" sz="2700" b="0" i="0" dirty="0">
                <a:solidFill>
                  <a:srgbClr val="030303"/>
                </a:solidFill>
                <a:effectLst/>
                <a:latin typeface="Codec Pro" panose="020B0604020202020204" charset="0"/>
              </a:rPr>
              <a:t>Objective: The primary aim of this project is to develop anomaly detection system for medical images that exhibits robustness, accuracy, and sensitivity in identifying various anomalies. </a:t>
            </a:r>
          </a:p>
          <a:p>
            <a:pPr algn="just">
              <a:lnSpc>
                <a:spcPts val="4196"/>
              </a:lnSpc>
            </a:pPr>
            <a:r>
              <a:rPr lang="en-US" sz="2700" b="0" i="0" dirty="0">
                <a:solidFill>
                  <a:srgbClr val="030303"/>
                </a:solidFill>
                <a:effectLst/>
                <a:latin typeface="Codec Pro" panose="020B0604020202020204" charset="0"/>
              </a:rPr>
              <a:t>Importance: Timely identification of anomalies, ranging from subtle to complex deviations in medical images, plays a pivotal role in ensuring appropriate and timely medical interventions. This system seeks to significantly contribute to improving diagnostic precision and treatment planning through automated anomaly detection.</a:t>
            </a:r>
          </a:p>
          <a:p>
            <a:pPr algn="just">
              <a:lnSpc>
                <a:spcPts val="4196"/>
              </a:lnSpc>
            </a:pPr>
            <a:r>
              <a:rPr lang="en-US" sz="2700" b="0" i="0" dirty="0">
                <a:solidFill>
                  <a:srgbClr val="030303"/>
                </a:solidFill>
                <a:effectLst/>
                <a:latin typeface="Codec Pro" panose="020B0604020202020204" charset="0"/>
              </a:rPr>
              <a:t>Approach: The proposed approach entails a convergence of cutting-edge technologies including Generative Adversarial Networks (GANs), Transformer architectures, attentive highlighting mechanisms, and contrastive learning techniques. The integration of these methodologies aims to synergize their strengths in feature extraction, anomaly generation, highlighting crucial regions, and enhancing the system's capacity to differentiate anomalies.</a:t>
            </a:r>
            <a:endParaRPr lang="en-US" sz="2700" dirty="0">
              <a:solidFill>
                <a:srgbClr val="000000"/>
              </a:solidFill>
              <a:latin typeface="Codec Pro" panose="020B0604020202020204" charset="0"/>
            </a:endParaRPr>
          </a:p>
        </p:txBody>
      </p:sp>
    </p:spTree>
    <p:extLst>
      <p:ext uri="{BB962C8B-B14F-4D97-AF65-F5344CB8AC3E}">
        <p14:creationId xmlns:p14="http://schemas.microsoft.com/office/powerpoint/2010/main" val="1643484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System Design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pic>
        <p:nvPicPr>
          <p:cNvPr id="7" name="Picture 6">
            <a:extLst>
              <a:ext uri="{FF2B5EF4-FFF2-40B4-BE49-F238E27FC236}">
                <a16:creationId xmlns:a16="http://schemas.microsoft.com/office/drawing/2014/main" id="{11B0113F-AAEC-1964-20D8-751D2D8571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97186" y="3771900"/>
            <a:ext cx="14893628" cy="5127510"/>
          </a:xfrm>
          <a:prstGeom prst="rect">
            <a:avLst/>
          </a:prstGeom>
        </p:spPr>
      </p:pic>
    </p:spTree>
    <p:extLst>
      <p:ext uri="{BB962C8B-B14F-4D97-AF65-F5344CB8AC3E}">
        <p14:creationId xmlns:p14="http://schemas.microsoft.com/office/powerpoint/2010/main" val="39557176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Modules</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62000" y="3282240"/>
            <a:ext cx="16569489" cy="5976060"/>
          </a:xfrm>
          <a:prstGeom prst="rect">
            <a:avLst/>
          </a:prstGeom>
          <a:noFill/>
        </p:spPr>
        <p:txBody>
          <a:bodyPr wrap="square">
            <a:spAutoFit/>
          </a:bodyPr>
          <a:lstStyle/>
          <a:p>
            <a:pPr algn="just">
              <a:lnSpc>
                <a:spcPts val="4196"/>
              </a:lnSpc>
            </a:pPr>
            <a:r>
              <a:rPr lang="en-US" sz="2800" b="0" i="0" dirty="0">
                <a:solidFill>
                  <a:srgbClr val="030303"/>
                </a:solidFill>
                <a:effectLst/>
                <a:latin typeface="Codec Pro" panose="020B0604020202020204" charset="0"/>
              </a:rPr>
              <a:t>Transformer-Guided GAN:</a:t>
            </a:r>
            <a:r>
              <a:rPr lang="en-US" sz="2800" dirty="0">
                <a:solidFill>
                  <a:srgbClr val="030303"/>
                </a:solidFill>
                <a:latin typeface="Codec Pro" panose="020B0604020202020204" charset="0"/>
              </a:rPr>
              <a:t> </a:t>
            </a:r>
            <a:r>
              <a:rPr lang="en-US" sz="2800" b="0" i="0" dirty="0">
                <a:solidFill>
                  <a:srgbClr val="030303"/>
                </a:solidFill>
                <a:effectLst/>
                <a:latin typeface="Codec Pro" panose="020B0604020202020204" charset="0"/>
              </a:rPr>
              <a:t>The Transformer functions as the backbone, analyzing intricate features within medical images and guiding the GAN for synthesizing images that encapsulate both normal and anomalous patterns.</a:t>
            </a:r>
          </a:p>
          <a:p>
            <a:pPr algn="just">
              <a:lnSpc>
                <a:spcPts val="4196"/>
              </a:lnSpc>
            </a:pPr>
            <a:endParaRPr lang="en-US" sz="2800" b="0" i="0" dirty="0">
              <a:solidFill>
                <a:srgbClr val="030303"/>
              </a:solidFill>
              <a:effectLst/>
              <a:latin typeface="Codec Pro" panose="020B0604020202020204" charset="0"/>
            </a:endParaRPr>
          </a:p>
          <a:p>
            <a:pPr algn="just">
              <a:lnSpc>
                <a:spcPts val="4196"/>
              </a:lnSpc>
            </a:pPr>
            <a:r>
              <a:rPr lang="en-US" sz="2800" b="0" i="0" dirty="0">
                <a:solidFill>
                  <a:srgbClr val="030303"/>
                </a:solidFill>
                <a:effectLst/>
                <a:latin typeface="Codec Pro" panose="020B0604020202020204" charset="0"/>
              </a:rPr>
              <a:t>Attentive Highlighting Transformer (Post-processing): Acting as a refined post-processing stage, this Transformer emphasizes and highlights specific anomalous regions within synthetic images, aiding in enhanced anomaly identification.</a:t>
            </a:r>
          </a:p>
          <a:p>
            <a:pPr algn="just">
              <a:lnSpc>
                <a:spcPts val="4196"/>
              </a:lnSpc>
            </a:pPr>
            <a:endParaRPr lang="en-US" sz="2800" b="0" i="0" dirty="0">
              <a:solidFill>
                <a:srgbClr val="030303"/>
              </a:solidFill>
              <a:effectLst/>
              <a:latin typeface="Codec Pro" panose="020B0604020202020204" charset="0"/>
            </a:endParaRPr>
          </a:p>
          <a:p>
            <a:pPr algn="just">
              <a:lnSpc>
                <a:spcPts val="4196"/>
              </a:lnSpc>
            </a:pPr>
            <a:r>
              <a:rPr lang="en-US" sz="2800" b="0" i="0" dirty="0">
                <a:solidFill>
                  <a:srgbClr val="030303"/>
                </a:solidFill>
                <a:effectLst/>
                <a:latin typeface="Codec Pro" panose="020B0604020202020204" charset="0"/>
              </a:rPr>
              <a:t>Contrastive Learning: This module plays a pivotal role in enhancing the Transformer's discerning abilities by training it to differentiate between normal and anomalous features. It boosts the Transformer's guidance to the GAN for more accurate anomaly generation.</a:t>
            </a:r>
            <a:endParaRPr lang="en-US" sz="2800" dirty="0">
              <a:solidFill>
                <a:srgbClr val="000000"/>
              </a:solidFill>
              <a:latin typeface="Codec Pro" panose="020B0604020202020204" charset="0"/>
            </a:endParaRPr>
          </a:p>
        </p:txBody>
      </p:sp>
    </p:spTree>
    <p:extLst>
      <p:ext uri="{BB962C8B-B14F-4D97-AF65-F5344CB8AC3E}">
        <p14:creationId xmlns:p14="http://schemas.microsoft.com/office/powerpoint/2010/main" val="1069568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Transformer-Guided GAN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62000" y="3994085"/>
            <a:ext cx="16569489" cy="4373633"/>
          </a:xfrm>
          <a:prstGeom prst="rect">
            <a:avLst/>
          </a:prstGeom>
          <a:noFill/>
        </p:spPr>
        <p:txBody>
          <a:bodyPr wrap="square">
            <a:spAutoFit/>
          </a:bodyPr>
          <a:lstStyle/>
          <a:p>
            <a:pPr marL="457200"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Transformer Role: </a:t>
            </a:r>
          </a:p>
          <a:p>
            <a:pPr marL="1371600" lvl="2"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Utilizes a vision Transformer (</a:t>
            </a:r>
            <a:r>
              <a:rPr lang="en-US" sz="3200" b="0" i="0" dirty="0" err="1">
                <a:solidFill>
                  <a:srgbClr val="030303"/>
                </a:solidFill>
                <a:effectLst/>
                <a:latin typeface="Codec Pro" panose="020B0604020202020204" charset="0"/>
              </a:rPr>
              <a:t>ViT</a:t>
            </a:r>
            <a:r>
              <a:rPr lang="en-US" sz="3200" b="0" i="0" dirty="0">
                <a:solidFill>
                  <a:srgbClr val="030303"/>
                </a:solidFill>
                <a:effectLst/>
                <a:latin typeface="Codec Pro" panose="020B0604020202020204" charset="0"/>
              </a:rPr>
              <a:t>) to extract hierarchical features from medical images.</a:t>
            </a:r>
          </a:p>
          <a:p>
            <a:pPr marL="1371600" lvl="2"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Guides the GAN for anomaly generation by providing feature-level guidance.</a:t>
            </a:r>
          </a:p>
          <a:p>
            <a:pPr lvl="2" algn="just">
              <a:lnSpc>
                <a:spcPts val="4196"/>
              </a:lnSpc>
            </a:pPr>
            <a:endParaRPr lang="en-US" sz="3200" b="0" i="0" dirty="0">
              <a:solidFill>
                <a:srgbClr val="030303"/>
              </a:solidFill>
              <a:effectLst/>
              <a:latin typeface="Codec Pro" panose="020B0604020202020204" charset="0"/>
            </a:endParaRPr>
          </a:p>
          <a:p>
            <a:pPr marL="457200"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GAN Operations:</a:t>
            </a:r>
          </a:p>
          <a:p>
            <a:pPr marL="1371600" lvl="2"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Generator synthesizes images based on Transformer's guidance.</a:t>
            </a:r>
          </a:p>
          <a:p>
            <a:pPr marL="1371600" lvl="2"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Discriminator distinguishes between real and synthetic images.</a:t>
            </a:r>
            <a:endParaRPr lang="en-US" sz="3200" dirty="0">
              <a:solidFill>
                <a:srgbClr val="000000"/>
              </a:solidFill>
              <a:latin typeface="Codec Pro" panose="020B0604020202020204" charset="0"/>
            </a:endParaRPr>
          </a:p>
        </p:txBody>
      </p:sp>
    </p:spTree>
    <p:extLst>
      <p:ext uri="{BB962C8B-B14F-4D97-AF65-F5344CB8AC3E}">
        <p14:creationId xmlns:p14="http://schemas.microsoft.com/office/powerpoint/2010/main" val="11684267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3449300" cy="2191882"/>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Attentive Highlighting Transformer</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62000" y="4503667"/>
            <a:ext cx="16569489" cy="4373633"/>
          </a:xfrm>
          <a:prstGeom prst="rect">
            <a:avLst/>
          </a:prstGeom>
          <a:noFill/>
        </p:spPr>
        <p:txBody>
          <a:bodyPr wrap="square">
            <a:spAutoFit/>
          </a:bodyPr>
          <a:lstStyle/>
          <a:p>
            <a:pPr marL="457200"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Post-processing Functionality: This module meticulously analyzes synthetic images from the GAN, identifying anomalies flagged by the discriminator. It assigns attention weights to highlight these anomalies, enhancing their visibility for improved detection.</a:t>
            </a:r>
          </a:p>
          <a:p>
            <a:pPr marL="457200" indent="-457200" algn="just">
              <a:lnSpc>
                <a:spcPts val="4196"/>
              </a:lnSpc>
              <a:buFont typeface="Arial" panose="020B0604020202020204" pitchFamily="34" charset="0"/>
              <a:buChar char="•"/>
            </a:pPr>
            <a:endParaRPr lang="en-US" sz="3200" b="0" i="0" dirty="0">
              <a:solidFill>
                <a:srgbClr val="030303"/>
              </a:solidFill>
              <a:effectLst/>
              <a:latin typeface="Codec Pro" panose="020B0604020202020204" charset="0"/>
            </a:endParaRPr>
          </a:p>
          <a:p>
            <a:pPr marL="457200"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Enhancement Process: Using attention mechanisms, this Transformer amplifies anomalous regions, ensuring their prominence in synthetic images. This visual enhancement aids subsequent detection stages, improving anomaly pinpointing.</a:t>
            </a:r>
            <a:endParaRPr lang="en-US" sz="3200" dirty="0">
              <a:solidFill>
                <a:srgbClr val="000000"/>
              </a:solidFill>
              <a:latin typeface="Codec Pro" panose="020B0604020202020204" charset="0"/>
            </a:endParaRPr>
          </a:p>
        </p:txBody>
      </p:sp>
    </p:spTree>
    <p:extLst>
      <p:ext uri="{BB962C8B-B14F-4D97-AF65-F5344CB8AC3E}">
        <p14:creationId xmlns:p14="http://schemas.microsoft.com/office/powerpoint/2010/main" val="19834619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Contrastive Learning</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762000" y="4076700"/>
            <a:ext cx="16569489" cy="4912242"/>
          </a:xfrm>
          <a:prstGeom prst="rect">
            <a:avLst/>
          </a:prstGeom>
          <a:noFill/>
        </p:spPr>
        <p:txBody>
          <a:bodyPr wrap="square">
            <a:spAutoFit/>
          </a:bodyPr>
          <a:lstStyle/>
          <a:p>
            <a:pPr marL="457200"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Role in Anomaly Differentiation: Contrastive learning trains the Transformer to discern normal from anomalous features in the latent space. This fosters a discriminative feature space, refining the Transformer's guidance to the GAN for more accurate anomaly generation.</a:t>
            </a:r>
          </a:p>
          <a:p>
            <a:pPr marL="457200" indent="-457200" algn="just">
              <a:lnSpc>
                <a:spcPts val="4196"/>
              </a:lnSpc>
              <a:buFont typeface="Arial" panose="020B0604020202020204" pitchFamily="34" charset="0"/>
              <a:buChar char="•"/>
            </a:pPr>
            <a:endParaRPr lang="en-US" sz="3200" b="0" i="0" dirty="0">
              <a:solidFill>
                <a:srgbClr val="030303"/>
              </a:solidFill>
              <a:effectLst/>
              <a:latin typeface="Codec Pro" panose="020B0604020202020204" charset="0"/>
            </a:endParaRPr>
          </a:p>
          <a:p>
            <a:pPr marL="457200"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Enhancement of Transformer's Guidance: By refining the Transformer's understanding of anomalies, contrastive learning enables precise guidance to the GAN. This enhancement results in synthetic images that closely resemble real anomalies in medical imaging, enhancing detection accuracy.</a:t>
            </a:r>
            <a:endParaRPr lang="en-US" sz="3200" dirty="0">
              <a:solidFill>
                <a:srgbClr val="000000"/>
              </a:solidFill>
              <a:latin typeface="Codec Pro" panose="020B0604020202020204" charset="0"/>
            </a:endParaRPr>
          </a:p>
        </p:txBody>
      </p:sp>
    </p:spTree>
    <p:extLst>
      <p:ext uri="{BB962C8B-B14F-4D97-AF65-F5344CB8AC3E}">
        <p14:creationId xmlns:p14="http://schemas.microsoft.com/office/powerpoint/2010/main" val="1304749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34493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Conclusion</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5">
            <a:extLst>
              <a:ext uri="{FF2B5EF4-FFF2-40B4-BE49-F238E27FC236}">
                <a16:creationId xmlns:a16="http://schemas.microsoft.com/office/drawing/2014/main" id="{A76D21D6-BAEB-7D5A-D702-A9A3B8C61355}"/>
              </a:ext>
            </a:extLst>
          </p:cNvPr>
          <p:cNvSpPr txBox="1"/>
          <p:nvPr/>
        </p:nvSpPr>
        <p:spPr>
          <a:xfrm>
            <a:off x="859255" y="4533900"/>
            <a:ext cx="16569489" cy="3296415"/>
          </a:xfrm>
          <a:prstGeom prst="rect">
            <a:avLst/>
          </a:prstGeom>
          <a:noFill/>
        </p:spPr>
        <p:txBody>
          <a:bodyPr wrap="square">
            <a:spAutoFit/>
          </a:bodyPr>
          <a:lstStyle/>
          <a:p>
            <a:pPr marL="457200" indent="-457200" algn="just">
              <a:lnSpc>
                <a:spcPts val="4196"/>
              </a:lnSpc>
              <a:buFont typeface="Arial" panose="020B0604020202020204" pitchFamily="34" charset="0"/>
              <a:buChar char="•"/>
            </a:pPr>
            <a:r>
              <a:rPr lang="en-US" sz="3200" b="0" i="0" dirty="0">
                <a:solidFill>
                  <a:srgbClr val="030303"/>
                </a:solidFill>
                <a:effectLst/>
                <a:latin typeface="Codec Pro" panose="020B0604020202020204" charset="0"/>
              </a:rPr>
              <a:t>The intricate functionalities of the Attentive Highlighting Transformer and the pivotal role of Contrastive Learning contribute significantly to the system's robustness and accuracy in identifying anomalies within medical images. These modules not only refine the synthetic images but also empower the system with an enhanced ability to discern anomalies, thereby amplifying the overall effectiveness of the proposed anomaly detection framework.</a:t>
            </a:r>
            <a:endParaRPr lang="en-US" sz="3200" dirty="0">
              <a:solidFill>
                <a:srgbClr val="000000"/>
              </a:solidFill>
              <a:latin typeface="Codec Pro" panose="020B0604020202020204" charset="0"/>
            </a:endParaRPr>
          </a:p>
        </p:txBody>
      </p:sp>
    </p:spTree>
    <p:extLst>
      <p:ext uri="{BB962C8B-B14F-4D97-AF65-F5344CB8AC3E}">
        <p14:creationId xmlns:p14="http://schemas.microsoft.com/office/powerpoint/2010/main" val="2198046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1028700" y="4000500"/>
            <a:ext cx="5771288" cy="1064394"/>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Next Steps</a:t>
            </a:r>
          </a:p>
        </p:txBody>
      </p:sp>
      <p:graphicFrame>
        <p:nvGraphicFramePr>
          <p:cNvPr id="3" name="Table 3"/>
          <p:cNvGraphicFramePr>
            <a:graphicFrameLocks noGrp="1"/>
          </p:cNvGraphicFramePr>
          <p:nvPr>
            <p:extLst>
              <p:ext uri="{D42A27DB-BD31-4B8C-83A1-F6EECF244321}">
                <p14:modId xmlns:p14="http://schemas.microsoft.com/office/powerpoint/2010/main" val="2864534791"/>
              </p:ext>
            </p:extLst>
          </p:nvPr>
        </p:nvGraphicFramePr>
        <p:xfrm>
          <a:off x="7620000" y="1562100"/>
          <a:ext cx="9875436" cy="7780274"/>
        </p:xfrm>
        <a:graphic>
          <a:graphicData uri="http://schemas.openxmlformats.org/drawingml/2006/table">
            <a:tbl>
              <a:tblPr/>
              <a:tblGrid>
                <a:gridCol w="9875436">
                  <a:extLst>
                    <a:ext uri="{9D8B030D-6E8A-4147-A177-3AD203B41FA5}">
                      <a16:colId xmlns:a16="http://schemas.microsoft.com/office/drawing/2014/main" val="20000"/>
                    </a:ext>
                  </a:extLst>
                </a:gridCol>
              </a:tblGrid>
              <a:tr h="3145588">
                <a:tc>
                  <a:txBody>
                    <a:bodyPr/>
                    <a:lstStyle/>
                    <a:p>
                      <a:pPr algn="l">
                        <a:lnSpc>
                          <a:spcPts val="3920"/>
                        </a:lnSpc>
                        <a:defRPr/>
                      </a:pPr>
                      <a:r>
                        <a:rPr lang="en-US" sz="2800" dirty="0">
                          <a:solidFill>
                            <a:srgbClr val="2667FF"/>
                          </a:solidFill>
                          <a:latin typeface="Codec Pro Bold"/>
                        </a:rPr>
                        <a:t>Data Preprocessing and Augmentation:</a:t>
                      </a:r>
                    </a:p>
                    <a:p>
                      <a:pPr algn="l">
                        <a:lnSpc>
                          <a:spcPts val="3920"/>
                        </a:lnSpc>
                        <a:defRPr/>
                      </a:pPr>
                      <a:r>
                        <a:rPr lang="en-US" sz="2800" dirty="0">
                          <a:solidFill>
                            <a:schemeClr val="bg1"/>
                          </a:solidFill>
                          <a:latin typeface="Codec Pro Bold"/>
                        </a:rPr>
                        <a:t>Objective: Prepare the dataset for training by cleaning, standardizing, and augmenting data.</a:t>
                      </a:r>
                    </a:p>
                    <a:p>
                      <a:pPr algn="l">
                        <a:lnSpc>
                          <a:spcPts val="3920"/>
                        </a:lnSpc>
                        <a:defRPr/>
                      </a:pPr>
                      <a:r>
                        <a:rPr lang="en-US" sz="2800" dirty="0">
                          <a:solidFill>
                            <a:schemeClr val="bg1"/>
                          </a:solidFill>
                          <a:latin typeface="Codec Pro Bold"/>
                        </a:rPr>
                        <a:t>Actions: Apply normalization, cropping, and augmentation techniques to enhance dataset diversity.</a:t>
                      </a:r>
                    </a:p>
                    <a:p>
                      <a:pPr algn="l">
                        <a:lnSpc>
                          <a:spcPts val="3920"/>
                        </a:lnSpc>
                        <a:defRPr/>
                      </a:pPr>
                      <a:endParaRPr lang="en-US" sz="2800" dirty="0">
                        <a:solidFill>
                          <a:srgbClr val="2667FF"/>
                        </a:solidFill>
                        <a:latin typeface="Codec Pro Bold"/>
                      </a:endParaRPr>
                    </a:p>
                    <a:p>
                      <a:pPr algn="l">
                        <a:lnSpc>
                          <a:spcPts val="3920"/>
                        </a:lnSpc>
                        <a:defRPr/>
                      </a:pPr>
                      <a:r>
                        <a:rPr lang="en-US" sz="2800" dirty="0">
                          <a:solidFill>
                            <a:srgbClr val="2667FF"/>
                          </a:solidFill>
                          <a:latin typeface="Codec Pro Bold"/>
                        </a:rPr>
                        <a:t>Model Training, Validation, and Hyperparameter Tuning:</a:t>
                      </a:r>
                    </a:p>
                    <a:p>
                      <a:pPr algn="l">
                        <a:lnSpc>
                          <a:spcPts val="3920"/>
                        </a:lnSpc>
                        <a:defRPr/>
                      </a:pPr>
                      <a:r>
                        <a:rPr lang="en-US" sz="2800" dirty="0">
                          <a:solidFill>
                            <a:schemeClr val="bg1"/>
                          </a:solidFill>
                          <a:latin typeface="Codec Pro Bold"/>
                        </a:rPr>
                        <a:t>Objective: Train and optimize the AI models for anomaly detection.</a:t>
                      </a:r>
                    </a:p>
                    <a:p>
                      <a:pPr algn="l">
                        <a:lnSpc>
                          <a:spcPts val="3920"/>
                        </a:lnSpc>
                        <a:defRPr/>
                      </a:pPr>
                      <a:r>
                        <a:rPr lang="en-US" sz="2800" dirty="0">
                          <a:solidFill>
                            <a:schemeClr val="bg1"/>
                          </a:solidFill>
                          <a:latin typeface="Codec Pro Bold"/>
                        </a:rPr>
                        <a:t>Actions: </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Conduct model training iterations using prepared datasets.</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Validate model performance using validation sets.</a:t>
                      </a:r>
                    </a:p>
                    <a:p>
                      <a:pPr marL="457200" indent="-457200" algn="l">
                        <a:lnSpc>
                          <a:spcPts val="3920"/>
                        </a:lnSpc>
                        <a:buFont typeface="Arial" panose="020B0604020202020204" pitchFamily="34" charset="0"/>
                        <a:buChar char="•"/>
                        <a:defRPr/>
                      </a:pPr>
                      <a:r>
                        <a:rPr lang="en-US" sz="2800" dirty="0">
                          <a:solidFill>
                            <a:schemeClr val="bg1"/>
                          </a:solidFill>
                          <a:latin typeface="Codec Pro Bold"/>
                        </a:rPr>
                        <a:t>Fine-tune hyperparameters (e.g., learning rates, batch sizes) for optimal performance.</a:t>
                      </a:r>
                      <a:endParaRPr lang="en-US" sz="11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Freeform 2"/>
          <p:cNvSpPr/>
          <p:nvPr/>
        </p:nvSpPr>
        <p:spPr>
          <a:xfrm>
            <a:off x="1651658" y="7812263"/>
            <a:ext cx="14984685" cy="5421731"/>
          </a:xfrm>
          <a:custGeom>
            <a:avLst/>
            <a:gdLst/>
            <a:ahLst/>
            <a:cxnLst/>
            <a:rect l="l" t="t" r="r" b="b"/>
            <a:pathLst>
              <a:path w="14984685" h="5421731">
                <a:moveTo>
                  <a:pt x="0" y="0"/>
                </a:moveTo>
                <a:lnTo>
                  <a:pt x="14984684" y="0"/>
                </a:lnTo>
                <a:lnTo>
                  <a:pt x="14984684" y="5421731"/>
                </a:lnTo>
                <a:lnTo>
                  <a:pt x="0" y="5421731"/>
                </a:lnTo>
                <a:lnTo>
                  <a:pt x="0" y="0"/>
                </a:lnTo>
                <a:close/>
              </a:path>
            </a:pathLst>
          </a:custGeom>
          <a:blipFill>
            <a:blip r:embed="rId2">
              <a:alphaModFix amt="27000"/>
              <a:extLst>
                <a:ext uri="{96DAC541-7B7A-43D3-8B79-37D633B846F1}">
                  <asvg:svgBlip xmlns:asvg="http://schemas.microsoft.com/office/drawing/2016/SVG/main" r:embed="rId3"/>
                </a:ext>
              </a:extLst>
            </a:blip>
            <a:stretch>
              <a:fillRect/>
            </a:stretch>
          </a:blipFill>
        </p:spPr>
      </p:sp>
      <p:sp>
        <p:nvSpPr>
          <p:cNvPr id="3" name="Freeform 3"/>
          <p:cNvSpPr/>
          <p:nvPr/>
        </p:nvSpPr>
        <p:spPr>
          <a:xfrm>
            <a:off x="0" y="0"/>
            <a:ext cx="10371446" cy="10371446"/>
          </a:xfrm>
          <a:custGeom>
            <a:avLst/>
            <a:gdLst/>
            <a:ahLst/>
            <a:cxnLst/>
            <a:rect l="l" t="t" r="r" b="b"/>
            <a:pathLst>
              <a:path w="10371446" h="10371446">
                <a:moveTo>
                  <a:pt x="0" y="0"/>
                </a:moveTo>
                <a:lnTo>
                  <a:pt x="10371446" y="0"/>
                </a:lnTo>
                <a:lnTo>
                  <a:pt x="10371446" y="10371446"/>
                </a:lnTo>
                <a:lnTo>
                  <a:pt x="0" y="10371446"/>
                </a:lnTo>
                <a:lnTo>
                  <a:pt x="0" y="0"/>
                </a:lnTo>
                <a:close/>
              </a:path>
            </a:pathLst>
          </a:custGeom>
          <a:blipFill>
            <a:blip r:embed="rId4">
              <a:alphaModFix amt="86000"/>
              <a:extLst>
                <a:ext uri="{96DAC541-7B7A-43D3-8B79-37D633B846F1}">
                  <asvg:svgBlip xmlns:asvg="http://schemas.microsoft.com/office/drawing/2016/SVG/main" r:embed="rId5"/>
                </a:ext>
              </a:extLst>
            </a:blip>
            <a:stretch>
              <a:fillRect/>
            </a:stretch>
          </a:blipFill>
        </p:spPr>
      </p:sp>
      <p:graphicFrame>
        <p:nvGraphicFramePr>
          <p:cNvPr id="4" name="Table 4"/>
          <p:cNvGraphicFramePr>
            <a:graphicFrameLocks noGrp="1"/>
          </p:cNvGraphicFramePr>
          <p:nvPr/>
        </p:nvGraphicFramePr>
        <p:xfrm>
          <a:off x="9366383" y="1816402"/>
          <a:ext cx="7560835" cy="6981825"/>
        </p:xfrm>
        <a:graphic>
          <a:graphicData uri="http://schemas.openxmlformats.org/drawingml/2006/table">
            <a:tbl>
              <a:tblPr/>
              <a:tblGrid>
                <a:gridCol w="7560835">
                  <a:extLst>
                    <a:ext uri="{9D8B030D-6E8A-4147-A177-3AD203B41FA5}">
                      <a16:colId xmlns:a16="http://schemas.microsoft.com/office/drawing/2014/main" val="20000"/>
                    </a:ext>
                  </a:extLst>
                </a:gridCol>
              </a:tblGrid>
              <a:tr h="6981825">
                <a:tc>
                  <a:txBody>
                    <a:bodyPr/>
                    <a:lstStyle/>
                    <a:p>
                      <a:pPr algn="l">
                        <a:lnSpc>
                          <a:spcPts val="3639"/>
                        </a:lnSpc>
                        <a:defRPr/>
                      </a:pPr>
                      <a:r>
                        <a:rPr lang="en-US" sz="2599" dirty="0">
                          <a:solidFill>
                            <a:srgbClr val="FFFFFF"/>
                          </a:solidFill>
                          <a:latin typeface="Codec Pro"/>
                        </a:rPr>
                        <a:t>Early detection of anomalies in medical images is crucial for timely diagnosis and effective treatment. This research addresses limitations in existing anomaly detection methods by:</a:t>
                      </a:r>
                      <a:endParaRPr lang="en-US" sz="1100" dirty="0"/>
                    </a:p>
                    <a:p>
                      <a:pPr marL="561334" lvl="1" indent="-280667">
                        <a:lnSpc>
                          <a:spcPts val="3639"/>
                        </a:lnSpc>
                        <a:buFont typeface="Arial"/>
                        <a:buChar char="•"/>
                      </a:pPr>
                      <a:r>
                        <a:rPr lang="en-US" sz="2599" dirty="0">
                          <a:solidFill>
                            <a:srgbClr val="FFFFFF"/>
                          </a:solidFill>
                          <a:latin typeface="Codec Pro"/>
                        </a:rPr>
                        <a:t>Leveraging transformer-guided GANs: Utilizing transformer networks to guide GANs in generating realistic and diverse anomalies specific to medical imaging.</a:t>
                      </a:r>
                    </a:p>
                    <a:p>
                      <a:pPr marL="561334" lvl="1" indent="-280667">
                        <a:lnSpc>
                          <a:spcPts val="3639"/>
                        </a:lnSpc>
                        <a:buFont typeface="Arial"/>
                        <a:buChar char="•"/>
                      </a:pPr>
                      <a:r>
                        <a:rPr lang="en-US" sz="2599" dirty="0">
                          <a:solidFill>
                            <a:srgbClr val="FFFFFF"/>
                          </a:solidFill>
                          <a:latin typeface="Codec Pro"/>
                        </a:rPr>
                        <a:t>Employing attention-based highlighting: Introducing an attention mechanism to highlight generated anomalies, enhancing the detection model's interpretability.</a:t>
                      </a:r>
                    </a:p>
                  </a:txBody>
                  <a:tcPr marL="190500" marR="190500" marT="190500" marB="190500">
                    <a:lnL w="0" cap="flat" cmpd="sng" algn="ctr">
                      <a:solidFill>
                        <a:srgbClr val="493F49"/>
                      </a:solidFill>
                      <a:prstDash val="solid"/>
                      <a:round/>
                      <a:headEnd type="none" w="med" len="med"/>
                      <a:tailEnd type="none" w="med" len="med"/>
                    </a:lnL>
                    <a:lnR w="0" cap="flat" cmpd="sng" algn="ctr">
                      <a:solidFill>
                        <a:srgbClr val="493F49"/>
                      </a:solidFill>
                      <a:prstDash val="solid"/>
                      <a:round/>
                      <a:headEnd type="none" w="med" len="med"/>
                      <a:tailEnd type="none" w="med" len="med"/>
                    </a:lnR>
                    <a:lnT w="0" cap="flat" cmpd="sng" algn="ctr">
                      <a:solidFill>
                        <a:srgbClr val="493F49"/>
                      </a:solidFill>
                      <a:prstDash val="solid"/>
                      <a:round/>
                      <a:headEnd type="none" w="med" len="med"/>
                      <a:tailEnd type="none" w="med" len="med"/>
                    </a:lnT>
                    <a:lnB w="0" cap="flat" cmpd="sng" algn="ctr">
                      <a:solidFill>
                        <a:srgbClr val="493F49"/>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grpSp>
        <p:nvGrpSpPr>
          <p:cNvPr id="5" name="Group 5"/>
          <p:cNvGrpSpPr/>
          <p:nvPr/>
        </p:nvGrpSpPr>
        <p:grpSpPr>
          <a:xfrm>
            <a:off x="1071644" y="4928293"/>
            <a:ext cx="7216678" cy="4330007"/>
            <a:chOff x="0" y="0"/>
            <a:chExt cx="6350000" cy="3810000"/>
          </a:xfrm>
        </p:grpSpPr>
        <p:sp>
          <p:nvSpPr>
            <p:cNvPr id="6" name="Freeform 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7257" r="-7257"/>
              </a:stretch>
            </a:blipFill>
          </p:spPr>
        </p:sp>
      </p:grpSp>
      <p:sp>
        <p:nvSpPr>
          <p:cNvPr id="9" name="TextBox 9"/>
          <p:cNvSpPr txBox="1"/>
          <p:nvPr/>
        </p:nvSpPr>
        <p:spPr>
          <a:xfrm>
            <a:off x="1071644" y="1424234"/>
            <a:ext cx="7367832" cy="1064394"/>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INTRODUCTION</a:t>
            </a:r>
          </a:p>
        </p:txBody>
      </p:sp>
      <p:sp>
        <p:nvSpPr>
          <p:cNvPr id="10" name="TextBox 10"/>
          <p:cNvSpPr txBox="1"/>
          <p:nvPr/>
        </p:nvSpPr>
        <p:spPr>
          <a:xfrm>
            <a:off x="15136407" y="8938260"/>
            <a:ext cx="2122893" cy="32004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1B131B"/>
                </a:solidFill>
                <a:latin typeface="Codec Pro Bold"/>
                <a:hlinkClick r:id="rId7" action="ppaction://hlinksldjump"/>
              </a:rPr>
              <a:t>Back to Agenda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429846" y="1028700"/>
            <a:ext cx="11428307" cy="1680526"/>
            <a:chOff x="0" y="0"/>
            <a:chExt cx="15237743" cy="2240701"/>
          </a:xfrm>
        </p:grpSpPr>
        <p:sp>
          <p:nvSpPr>
            <p:cNvPr id="3" name="TextBox 3"/>
            <p:cNvSpPr txBox="1"/>
            <p:nvPr/>
          </p:nvSpPr>
          <p:spPr>
            <a:xfrm>
              <a:off x="0" y="1677457"/>
              <a:ext cx="15237743" cy="563244"/>
            </a:xfrm>
            <a:prstGeom prst="rect">
              <a:avLst/>
            </a:prstGeom>
          </p:spPr>
          <p:txBody>
            <a:bodyPr lIns="0" tIns="0" rIns="0" bIns="0" rtlCol="0" anchor="t">
              <a:spAutoFit/>
            </a:bodyPr>
            <a:lstStyle/>
            <a:p>
              <a:pPr marL="0" lvl="0" indent="0" algn="ctr">
                <a:lnSpc>
                  <a:spcPts val="3360"/>
                </a:lnSpc>
                <a:spcBef>
                  <a:spcPct val="0"/>
                </a:spcBef>
              </a:pPr>
              <a:endParaRPr/>
            </a:p>
          </p:txBody>
        </p:sp>
        <p:sp>
          <p:nvSpPr>
            <p:cNvPr id="4" name="TextBox 4"/>
            <p:cNvSpPr txBox="1"/>
            <p:nvPr/>
          </p:nvSpPr>
          <p:spPr>
            <a:xfrm>
              <a:off x="0" y="-47625"/>
              <a:ext cx="15237743" cy="1571625"/>
            </a:xfrm>
            <a:prstGeom prst="rect">
              <a:avLst/>
            </a:prstGeom>
          </p:spPr>
          <p:txBody>
            <a:bodyPr lIns="0" tIns="0" rIns="0" bIns="0" rtlCol="0" anchor="t">
              <a:spAutoFit/>
            </a:bodyPr>
            <a:lstStyle/>
            <a:p>
              <a:pPr algn="ctr">
                <a:lnSpc>
                  <a:spcPts val="8250"/>
                </a:lnSpc>
              </a:pPr>
              <a:r>
                <a:rPr lang="en-US" sz="7500">
                  <a:solidFill>
                    <a:srgbClr val="FFFFFF"/>
                  </a:solidFill>
                  <a:latin typeface="Codec Pro Bold"/>
                </a:rPr>
                <a:t>Proposed </a:t>
              </a:r>
              <a:r>
                <a:rPr lang="en-US" sz="7500">
                  <a:solidFill>
                    <a:srgbClr val="2667FF"/>
                  </a:solidFill>
                  <a:latin typeface="Codec Pro Bold"/>
                </a:rPr>
                <a:t>Timeline</a:t>
              </a:r>
            </a:p>
          </p:txBody>
        </p:sp>
      </p:grpSp>
      <p:sp>
        <p:nvSpPr>
          <p:cNvPr id="5" name="Freeform 5"/>
          <p:cNvSpPr/>
          <p:nvPr/>
        </p:nvSpPr>
        <p:spPr>
          <a:xfrm flipH="1" flipV="1">
            <a:off x="-1380193" y="7044158"/>
            <a:ext cx="19849827" cy="7182028"/>
          </a:xfrm>
          <a:custGeom>
            <a:avLst/>
            <a:gdLst/>
            <a:ahLst/>
            <a:cxnLst/>
            <a:rect l="l" t="t" r="r" b="b"/>
            <a:pathLst>
              <a:path w="19849827" h="7182028">
                <a:moveTo>
                  <a:pt x="19849827" y="7182028"/>
                </a:moveTo>
                <a:lnTo>
                  <a:pt x="0" y="7182028"/>
                </a:lnTo>
                <a:lnTo>
                  <a:pt x="0" y="0"/>
                </a:lnTo>
                <a:lnTo>
                  <a:pt x="19849827" y="0"/>
                </a:lnTo>
                <a:lnTo>
                  <a:pt x="19849827" y="7182028"/>
                </a:lnTo>
                <a:close/>
              </a:path>
            </a:pathLst>
          </a:custGeom>
          <a:blipFill>
            <a:blip r:embed="rId2">
              <a:alphaModFix amt="13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297057" y="4681509"/>
            <a:ext cx="3393583" cy="1004007"/>
            <a:chOff x="0" y="0"/>
            <a:chExt cx="821369" cy="243006"/>
          </a:xfrm>
        </p:grpSpPr>
        <p:sp>
          <p:nvSpPr>
            <p:cNvPr id="7" name="Freeform 7"/>
            <p:cNvSpPr/>
            <p:nvPr/>
          </p:nvSpPr>
          <p:spPr>
            <a:xfrm>
              <a:off x="0" y="0"/>
              <a:ext cx="821369" cy="243006"/>
            </a:xfrm>
            <a:custGeom>
              <a:avLst/>
              <a:gdLst/>
              <a:ahLst/>
              <a:cxnLst/>
              <a:rect l="l" t="t" r="r" b="b"/>
              <a:pathLst>
                <a:path w="821369" h="243006">
                  <a:moveTo>
                    <a:pt x="31939" y="0"/>
                  </a:moveTo>
                  <a:lnTo>
                    <a:pt x="789430" y="0"/>
                  </a:lnTo>
                  <a:cubicBezTo>
                    <a:pt x="807070" y="0"/>
                    <a:pt x="821369" y="14299"/>
                    <a:pt x="821369" y="31939"/>
                  </a:cubicBezTo>
                  <a:lnTo>
                    <a:pt x="821369" y="211067"/>
                  </a:lnTo>
                  <a:cubicBezTo>
                    <a:pt x="821369" y="228706"/>
                    <a:pt x="807070" y="243006"/>
                    <a:pt x="789430" y="243006"/>
                  </a:cubicBezTo>
                  <a:lnTo>
                    <a:pt x="31939" y="243006"/>
                  </a:lnTo>
                  <a:cubicBezTo>
                    <a:pt x="14299" y="243006"/>
                    <a:pt x="0" y="228706"/>
                    <a:pt x="0" y="211067"/>
                  </a:cubicBezTo>
                  <a:lnTo>
                    <a:pt x="0" y="31939"/>
                  </a:lnTo>
                  <a:cubicBezTo>
                    <a:pt x="0" y="14299"/>
                    <a:pt x="14299" y="0"/>
                    <a:pt x="31939" y="0"/>
                  </a:cubicBezTo>
                  <a:close/>
                </a:path>
              </a:pathLst>
            </a:custGeom>
            <a:solidFill>
              <a:srgbClr val="2667FF"/>
            </a:solidFill>
          </p:spPr>
        </p:sp>
        <p:sp>
          <p:nvSpPr>
            <p:cNvPr id="8" name="TextBox 8"/>
            <p:cNvSpPr txBox="1"/>
            <p:nvPr/>
          </p:nvSpPr>
          <p:spPr>
            <a:xfrm>
              <a:off x="0" y="-85725"/>
              <a:ext cx="821369"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DECEMBER’23</a:t>
              </a:r>
            </a:p>
          </p:txBody>
        </p:sp>
      </p:grpSp>
      <p:grpSp>
        <p:nvGrpSpPr>
          <p:cNvPr id="9" name="Group 9"/>
          <p:cNvGrpSpPr/>
          <p:nvPr/>
        </p:nvGrpSpPr>
        <p:grpSpPr>
          <a:xfrm>
            <a:off x="5419077" y="4681509"/>
            <a:ext cx="3332363" cy="1004007"/>
            <a:chOff x="0" y="0"/>
            <a:chExt cx="806552" cy="243006"/>
          </a:xfrm>
        </p:grpSpPr>
        <p:sp>
          <p:nvSpPr>
            <p:cNvPr id="10" name="Freeform 10"/>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1" name="TextBox 11"/>
            <p:cNvSpPr txBox="1"/>
            <p:nvPr/>
          </p:nvSpPr>
          <p:spPr>
            <a:xfrm>
              <a:off x="0" y="-85725"/>
              <a:ext cx="806552"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JANUARY’24</a:t>
              </a:r>
            </a:p>
          </p:txBody>
        </p:sp>
      </p:grpSp>
      <p:grpSp>
        <p:nvGrpSpPr>
          <p:cNvPr id="12" name="Group 12"/>
          <p:cNvGrpSpPr/>
          <p:nvPr/>
        </p:nvGrpSpPr>
        <p:grpSpPr>
          <a:xfrm>
            <a:off x="13540677" y="4681509"/>
            <a:ext cx="3332363" cy="1004007"/>
            <a:chOff x="0" y="0"/>
            <a:chExt cx="806552" cy="243006"/>
          </a:xfrm>
        </p:grpSpPr>
        <p:sp>
          <p:nvSpPr>
            <p:cNvPr id="13" name="Freeform 13"/>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4" name="TextBox 14"/>
            <p:cNvSpPr txBox="1"/>
            <p:nvPr/>
          </p:nvSpPr>
          <p:spPr>
            <a:xfrm>
              <a:off x="0" y="-85725"/>
              <a:ext cx="806552"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MARCH’24</a:t>
              </a:r>
            </a:p>
          </p:txBody>
        </p:sp>
      </p:grpSp>
      <p:grpSp>
        <p:nvGrpSpPr>
          <p:cNvPr id="15" name="Group 15"/>
          <p:cNvGrpSpPr/>
          <p:nvPr/>
        </p:nvGrpSpPr>
        <p:grpSpPr>
          <a:xfrm>
            <a:off x="9479877" y="4681509"/>
            <a:ext cx="3332363" cy="1004007"/>
            <a:chOff x="0" y="0"/>
            <a:chExt cx="806552" cy="243006"/>
          </a:xfrm>
        </p:grpSpPr>
        <p:sp>
          <p:nvSpPr>
            <p:cNvPr id="16" name="Freeform 16"/>
            <p:cNvSpPr/>
            <p:nvPr/>
          </p:nvSpPr>
          <p:spPr>
            <a:xfrm>
              <a:off x="0" y="0"/>
              <a:ext cx="806552" cy="243006"/>
            </a:xfrm>
            <a:custGeom>
              <a:avLst/>
              <a:gdLst/>
              <a:ahLst/>
              <a:cxnLst/>
              <a:rect l="l" t="t" r="r" b="b"/>
              <a:pathLst>
                <a:path w="806552" h="243006">
                  <a:moveTo>
                    <a:pt x="32526" y="0"/>
                  </a:moveTo>
                  <a:lnTo>
                    <a:pt x="774026" y="0"/>
                  </a:lnTo>
                  <a:cubicBezTo>
                    <a:pt x="791990" y="0"/>
                    <a:pt x="806552" y="14562"/>
                    <a:pt x="806552" y="32526"/>
                  </a:cubicBezTo>
                  <a:lnTo>
                    <a:pt x="806552" y="210480"/>
                  </a:lnTo>
                  <a:cubicBezTo>
                    <a:pt x="806552" y="219107"/>
                    <a:pt x="803125" y="227380"/>
                    <a:pt x="797025" y="233479"/>
                  </a:cubicBezTo>
                  <a:cubicBezTo>
                    <a:pt x="790926" y="239579"/>
                    <a:pt x="782653" y="243006"/>
                    <a:pt x="774026" y="243006"/>
                  </a:cubicBezTo>
                  <a:lnTo>
                    <a:pt x="32526" y="243006"/>
                  </a:lnTo>
                  <a:cubicBezTo>
                    <a:pt x="23899" y="243006"/>
                    <a:pt x="15626" y="239579"/>
                    <a:pt x="9527" y="233479"/>
                  </a:cubicBezTo>
                  <a:cubicBezTo>
                    <a:pt x="3427" y="227380"/>
                    <a:pt x="0" y="219107"/>
                    <a:pt x="0" y="210480"/>
                  </a:cubicBezTo>
                  <a:lnTo>
                    <a:pt x="0" y="32526"/>
                  </a:lnTo>
                  <a:cubicBezTo>
                    <a:pt x="0" y="23899"/>
                    <a:pt x="3427" y="15626"/>
                    <a:pt x="9527" y="9527"/>
                  </a:cubicBezTo>
                  <a:cubicBezTo>
                    <a:pt x="15626" y="3427"/>
                    <a:pt x="23899" y="0"/>
                    <a:pt x="32526" y="0"/>
                  </a:cubicBezTo>
                  <a:close/>
                </a:path>
              </a:pathLst>
            </a:custGeom>
            <a:solidFill>
              <a:srgbClr val="2667FF"/>
            </a:solidFill>
          </p:spPr>
        </p:sp>
        <p:sp>
          <p:nvSpPr>
            <p:cNvPr id="17" name="TextBox 17"/>
            <p:cNvSpPr txBox="1"/>
            <p:nvPr/>
          </p:nvSpPr>
          <p:spPr>
            <a:xfrm>
              <a:off x="0" y="-85725"/>
              <a:ext cx="806552" cy="328731"/>
            </a:xfrm>
            <a:prstGeom prst="rect">
              <a:avLst/>
            </a:prstGeom>
          </p:spPr>
          <p:txBody>
            <a:bodyPr lIns="254000" tIns="254000" rIns="254000" bIns="254000" rtlCol="0" anchor="ctr"/>
            <a:lstStyle/>
            <a:p>
              <a:pPr algn="ctr">
                <a:lnSpc>
                  <a:spcPts val="3499"/>
                </a:lnSpc>
              </a:pPr>
              <a:r>
                <a:rPr lang="en-US" sz="2499">
                  <a:solidFill>
                    <a:srgbClr val="FFFFFF"/>
                  </a:solidFill>
                  <a:latin typeface="Codec Pro Bold"/>
                </a:rPr>
                <a:t>FEBRUARY’24</a:t>
              </a:r>
            </a:p>
          </p:txBody>
        </p:sp>
      </p:grpSp>
      <p:sp>
        <p:nvSpPr>
          <p:cNvPr id="18" name="AutoShape 18"/>
          <p:cNvSpPr/>
          <p:nvPr/>
        </p:nvSpPr>
        <p:spPr>
          <a:xfrm>
            <a:off x="4690640" y="5183512"/>
            <a:ext cx="728437" cy="0"/>
          </a:xfrm>
          <a:prstGeom prst="line">
            <a:avLst/>
          </a:prstGeom>
          <a:ln w="9525" cap="flat">
            <a:solidFill>
              <a:srgbClr val="FFFFFF"/>
            </a:solidFill>
            <a:prstDash val="solid"/>
            <a:headEnd type="none" w="sm" len="sm"/>
            <a:tailEnd type="none" w="sm" len="sm"/>
          </a:ln>
        </p:spPr>
      </p:sp>
      <p:sp>
        <p:nvSpPr>
          <p:cNvPr id="19" name="AutoShape 19"/>
          <p:cNvSpPr/>
          <p:nvPr/>
        </p:nvSpPr>
        <p:spPr>
          <a:xfrm>
            <a:off x="8751440" y="5183512"/>
            <a:ext cx="728437" cy="0"/>
          </a:xfrm>
          <a:prstGeom prst="line">
            <a:avLst/>
          </a:prstGeom>
          <a:ln w="9525" cap="flat">
            <a:solidFill>
              <a:srgbClr val="FFFFFF"/>
            </a:solidFill>
            <a:prstDash val="solid"/>
            <a:headEnd type="none" w="sm" len="sm"/>
            <a:tailEnd type="none" w="sm" len="sm"/>
          </a:ln>
        </p:spPr>
      </p:sp>
      <p:sp>
        <p:nvSpPr>
          <p:cNvPr id="20" name="AutoShape 20"/>
          <p:cNvSpPr/>
          <p:nvPr/>
        </p:nvSpPr>
        <p:spPr>
          <a:xfrm>
            <a:off x="12812240" y="5183512"/>
            <a:ext cx="728437" cy="0"/>
          </a:xfrm>
          <a:prstGeom prst="line">
            <a:avLst/>
          </a:prstGeom>
          <a:ln w="9525" cap="flat">
            <a:solidFill>
              <a:srgbClr val="FFFFFF"/>
            </a:solidFill>
            <a:prstDash val="solid"/>
            <a:headEnd type="none" w="sm" len="sm"/>
            <a:tailEnd type="none" w="sm" len="sm"/>
          </a:ln>
        </p:spPr>
      </p:sp>
      <p:sp>
        <p:nvSpPr>
          <p:cNvPr id="21" name="TextBox 21"/>
          <p:cNvSpPr txBox="1"/>
          <p:nvPr/>
        </p:nvSpPr>
        <p:spPr>
          <a:xfrm>
            <a:off x="1297057" y="5880838"/>
            <a:ext cx="3393583" cy="203708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Literature review, dataset acquisition (MIMIC-CXR, NIH Chest X-ray Dataset), initial experiments.</a:t>
            </a:r>
          </a:p>
        </p:txBody>
      </p:sp>
      <p:sp>
        <p:nvSpPr>
          <p:cNvPr id="22" name="TextBox 22"/>
          <p:cNvSpPr txBox="1"/>
          <p:nvPr/>
        </p:nvSpPr>
        <p:spPr>
          <a:xfrm>
            <a:off x="5419077" y="5880838"/>
            <a:ext cx="3393583" cy="203708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GAN and attention model design and implementation, initial training and validation on selected datasets.</a:t>
            </a:r>
          </a:p>
        </p:txBody>
      </p:sp>
      <p:sp>
        <p:nvSpPr>
          <p:cNvPr id="23" name="TextBox 23"/>
          <p:cNvSpPr txBox="1"/>
          <p:nvPr/>
        </p:nvSpPr>
        <p:spPr>
          <a:xfrm>
            <a:off x="9479877" y="5890363"/>
            <a:ext cx="3393583" cy="203708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Model refinement, hyperparameter tuning, comparison with existing methods, preliminary analysis.</a:t>
            </a:r>
          </a:p>
        </p:txBody>
      </p:sp>
      <p:sp>
        <p:nvSpPr>
          <p:cNvPr id="24" name="TextBox 24"/>
          <p:cNvSpPr txBox="1"/>
          <p:nvPr/>
        </p:nvSpPr>
        <p:spPr>
          <a:xfrm>
            <a:off x="13597360" y="5880838"/>
            <a:ext cx="3393583" cy="3237230"/>
          </a:xfrm>
          <a:prstGeom prst="rect">
            <a:avLst/>
          </a:prstGeom>
        </p:spPr>
        <p:txBody>
          <a:bodyPr lIns="0" tIns="0" rIns="0" bIns="0" rtlCol="0" anchor="t">
            <a:spAutoFit/>
          </a:bodyPr>
          <a:lstStyle/>
          <a:p>
            <a:pPr algn="ctr">
              <a:lnSpc>
                <a:spcPts val="3220"/>
              </a:lnSpc>
            </a:pPr>
            <a:r>
              <a:rPr lang="en-US" sz="2300">
                <a:solidFill>
                  <a:srgbClr val="FFFFFF"/>
                </a:solidFill>
                <a:latin typeface="Codec Pro"/>
              </a:rPr>
              <a:t>Finalization of experiments, results, analysis, paper writing, preparation of presentation and submission to publications by end of March.</a:t>
            </a:r>
          </a:p>
        </p:txBody>
      </p:sp>
      <p:sp>
        <p:nvSpPr>
          <p:cNvPr id="25" name="TextBox 25"/>
          <p:cNvSpPr txBox="1"/>
          <p:nvPr/>
        </p:nvSpPr>
        <p:spPr>
          <a:xfrm>
            <a:off x="7787268" y="8938260"/>
            <a:ext cx="2713464" cy="320040"/>
          </a:xfrm>
          <a:prstGeom prst="rect">
            <a:avLst/>
          </a:prstGeom>
        </p:spPr>
        <p:txBody>
          <a:bodyPr lIns="0" tIns="0" rIns="0" bIns="0" rtlCol="0" anchor="t">
            <a:spAutoFit/>
          </a:bodyPr>
          <a:lstStyle/>
          <a:p>
            <a:pPr marL="0" lvl="0" indent="0" algn="ctr">
              <a:lnSpc>
                <a:spcPts val="2340"/>
              </a:lnSpc>
              <a:spcBef>
                <a:spcPct val="0"/>
              </a:spcBef>
            </a:pPr>
            <a:r>
              <a:rPr lang="en-US" sz="1800" u="sng">
                <a:solidFill>
                  <a:srgbClr val="1B131B"/>
                </a:solidFill>
                <a:latin typeface="Codec Pro Bold"/>
                <a:hlinkClick r:id="rId4" action="ppaction://hlinksldjump"/>
              </a:rPr>
              <a:t>Back to Agenda</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4291468"/>
            <a:ext cx="5771288" cy="2032927"/>
            <a:chOff x="0" y="0"/>
            <a:chExt cx="7695051" cy="2710570"/>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47625"/>
              <a:ext cx="7695051" cy="157162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References</a:t>
              </a:r>
            </a:p>
          </p:txBody>
        </p:sp>
      </p:grpSp>
      <p:graphicFrame>
        <p:nvGraphicFramePr>
          <p:cNvPr id="5" name="Table 5"/>
          <p:cNvGraphicFramePr>
            <a:graphicFrameLocks noGrp="1"/>
          </p:cNvGraphicFramePr>
          <p:nvPr>
            <p:extLst>
              <p:ext uri="{D42A27DB-BD31-4B8C-83A1-F6EECF244321}">
                <p14:modId xmlns:p14="http://schemas.microsoft.com/office/powerpoint/2010/main" val="1558874769"/>
              </p:ext>
            </p:extLst>
          </p:nvPr>
        </p:nvGraphicFramePr>
        <p:xfrm>
          <a:off x="6324600" y="1104900"/>
          <a:ext cx="11317189" cy="807720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r>
                        <a:rPr lang="en-IN" sz="2000" b="0" i="0" u="none" strike="noStrike" kern="1200" dirty="0">
                          <a:solidFill>
                            <a:schemeClr val="bg1"/>
                          </a:solidFill>
                          <a:effectLst/>
                          <a:latin typeface="+mn-lt"/>
                          <a:ea typeface="+mn-ea"/>
                          <a:cs typeface="+mn-cs"/>
                        </a:rPr>
                        <a:t>[1]. </a:t>
                      </a:r>
                      <a:r>
                        <a:rPr lang="en-IN" sz="2000" b="0" i="0" u="none" strike="noStrike" kern="1200" dirty="0" err="1">
                          <a:solidFill>
                            <a:schemeClr val="bg1"/>
                          </a:solidFill>
                          <a:effectLst/>
                          <a:latin typeface="+mn-lt"/>
                          <a:ea typeface="+mn-ea"/>
                          <a:cs typeface="+mn-cs"/>
                        </a:rPr>
                        <a:t>Chalapathy</a:t>
                      </a:r>
                      <a:r>
                        <a:rPr lang="en-IN" sz="2000" b="0" i="0" u="none" strike="noStrike" kern="1200" dirty="0">
                          <a:solidFill>
                            <a:schemeClr val="bg1"/>
                          </a:solidFill>
                          <a:effectLst/>
                          <a:latin typeface="+mn-lt"/>
                          <a:ea typeface="+mn-ea"/>
                          <a:cs typeface="+mn-cs"/>
                        </a:rPr>
                        <a:t>, R., &amp; Chawla, S. (2019). Deep learning for anomaly detection: A survey. </a:t>
                      </a:r>
                      <a:r>
                        <a:rPr lang="en-IN" sz="2000" b="0" i="1" u="none" strike="noStrike" kern="1200" dirty="0" err="1">
                          <a:solidFill>
                            <a:schemeClr val="bg1"/>
                          </a:solidFill>
                          <a:effectLst/>
                          <a:latin typeface="+mn-lt"/>
                          <a:ea typeface="+mn-ea"/>
                          <a:cs typeface="+mn-cs"/>
                        </a:rPr>
                        <a:t>arXiv</a:t>
                      </a:r>
                      <a:r>
                        <a:rPr lang="en-IN" sz="2000" b="0" i="1" u="none" strike="noStrike" kern="1200" dirty="0">
                          <a:solidFill>
                            <a:schemeClr val="bg1"/>
                          </a:solidFill>
                          <a:effectLst/>
                          <a:latin typeface="+mn-lt"/>
                          <a:ea typeface="+mn-ea"/>
                          <a:cs typeface="+mn-cs"/>
                        </a:rPr>
                        <a:t> preprint arXiv:1901.03407</a:t>
                      </a:r>
                      <a:r>
                        <a:rPr lang="en-IN" sz="2000" b="0" i="0" u="none" strike="noStrike" kern="1200" dirty="0">
                          <a:solidFill>
                            <a:schemeClr val="bg1"/>
                          </a:solidFill>
                          <a:effectLst/>
                          <a:latin typeface="+mn-lt"/>
                          <a:ea typeface="+mn-ea"/>
                          <a:cs typeface="+mn-cs"/>
                        </a:rPr>
                        <a:t>.</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[2]. </a:t>
                      </a:r>
                      <a:r>
                        <a:rPr lang="en-IN" sz="2000" b="0" i="0" u="none" strike="noStrike" kern="1200" dirty="0" err="1">
                          <a:solidFill>
                            <a:schemeClr val="bg1"/>
                          </a:solidFill>
                          <a:effectLst/>
                          <a:latin typeface="+mn-lt"/>
                          <a:ea typeface="+mn-ea"/>
                          <a:cs typeface="+mn-cs"/>
                        </a:rPr>
                        <a:t>Bougaham</a:t>
                      </a:r>
                      <a:r>
                        <a:rPr lang="en-IN" sz="2000" b="0" i="0" u="none" strike="noStrike" kern="1200" dirty="0">
                          <a:solidFill>
                            <a:schemeClr val="bg1"/>
                          </a:solidFill>
                          <a:effectLst/>
                          <a:latin typeface="+mn-lt"/>
                          <a:ea typeface="+mn-ea"/>
                          <a:cs typeface="+mn-cs"/>
                        </a:rPr>
                        <a:t>, A., </a:t>
                      </a:r>
                      <a:r>
                        <a:rPr lang="en-IN" sz="2000" b="0" i="0" u="none" strike="noStrike" kern="1200" dirty="0" err="1">
                          <a:solidFill>
                            <a:schemeClr val="bg1"/>
                          </a:solidFill>
                          <a:effectLst/>
                          <a:latin typeface="+mn-lt"/>
                          <a:ea typeface="+mn-ea"/>
                          <a:cs typeface="+mn-cs"/>
                        </a:rPr>
                        <a:t>Delchevalerie</a:t>
                      </a:r>
                      <a:r>
                        <a:rPr lang="en-IN" sz="2000" b="0" i="0" u="none" strike="noStrike" kern="1200" dirty="0">
                          <a:solidFill>
                            <a:schemeClr val="bg1"/>
                          </a:solidFill>
                          <a:effectLst/>
                          <a:latin typeface="+mn-lt"/>
                          <a:ea typeface="+mn-ea"/>
                          <a:cs typeface="+mn-cs"/>
                        </a:rPr>
                        <a:t>, V., </a:t>
                      </a:r>
                      <a:r>
                        <a:rPr lang="en-IN" sz="2000" b="0" i="0" u="none" strike="noStrike" kern="1200" dirty="0" err="1">
                          <a:solidFill>
                            <a:schemeClr val="bg1"/>
                          </a:solidFill>
                          <a:effectLst/>
                          <a:latin typeface="+mn-lt"/>
                          <a:ea typeface="+mn-ea"/>
                          <a:cs typeface="+mn-cs"/>
                        </a:rPr>
                        <a:t>Adoui</a:t>
                      </a:r>
                      <a:r>
                        <a:rPr lang="en-IN" sz="2000" b="0" i="0" u="none" strike="noStrike" kern="1200" dirty="0">
                          <a:solidFill>
                            <a:schemeClr val="bg1"/>
                          </a:solidFill>
                          <a:effectLst/>
                          <a:latin typeface="+mn-lt"/>
                          <a:ea typeface="+mn-ea"/>
                          <a:cs typeface="+mn-cs"/>
                        </a:rPr>
                        <a:t>, M. E., &amp; </a:t>
                      </a:r>
                      <a:r>
                        <a:rPr lang="en-IN" sz="2000" b="0" i="0" u="none" strike="noStrike" kern="1200" dirty="0" err="1">
                          <a:solidFill>
                            <a:schemeClr val="bg1"/>
                          </a:solidFill>
                          <a:effectLst/>
                          <a:latin typeface="+mn-lt"/>
                          <a:ea typeface="+mn-ea"/>
                          <a:cs typeface="+mn-cs"/>
                        </a:rPr>
                        <a:t>Frénay</a:t>
                      </a:r>
                      <a:r>
                        <a:rPr lang="en-IN" sz="2000" b="0" i="0" u="none" strike="noStrike" kern="1200" dirty="0">
                          <a:solidFill>
                            <a:schemeClr val="bg1"/>
                          </a:solidFill>
                          <a:effectLst/>
                          <a:latin typeface="+mn-lt"/>
                          <a:ea typeface="+mn-ea"/>
                          <a:cs typeface="+mn-cs"/>
                        </a:rPr>
                        <a:t>, B. (2023). Industrial and Medical Anomaly Detection Through Cycle-Consistent Adversarial Networks. </a:t>
                      </a:r>
                      <a:r>
                        <a:rPr lang="en-IN" sz="2000" b="0" i="0" u="none" strike="noStrike" kern="1200" dirty="0" err="1">
                          <a:solidFill>
                            <a:schemeClr val="bg1"/>
                          </a:solidFill>
                          <a:effectLst/>
                          <a:latin typeface="+mn-lt"/>
                          <a:ea typeface="+mn-ea"/>
                          <a:cs typeface="+mn-cs"/>
                        </a:rPr>
                        <a:t>arXiv</a:t>
                      </a:r>
                      <a:r>
                        <a:rPr lang="en-IN" sz="2000" b="0" i="0" u="none" strike="noStrike" kern="1200" dirty="0">
                          <a:solidFill>
                            <a:schemeClr val="bg1"/>
                          </a:solidFill>
                          <a:effectLst/>
                          <a:latin typeface="+mn-lt"/>
                          <a:ea typeface="+mn-ea"/>
                          <a:cs typeface="+mn-cs"/>
                        </a:rPr>
                        <a:t> preprint arXiv:2302.05154.</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[3]. Zhang, L., Dai, Y., Fan, F., &amp; He, C. (2022). Anomaly Detection of GAN Industrial Image Based on Attention Feature Fusion. </a:t>
                      </a:r>
                      <a:r>
                        <a:rPr lang="en-IN" sz="2000" b="0" i="1" u="none" strike="noStrike" kern="1200" dirty="0">
                          <a:solidFill>
                            <a:schemeClr val="bg1"/>
                          </a:solidFill>
                          <a:effectLst/>
                          <a:latin typeface="+mn-lt"/>
                          <a:ea typeface="+mn-ea"/>
                          <a:cs typeface="+mn-cs"/>
                        </a:rPr>
                        <a:t>Sensors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23</a:t>
                      </a:r>
                      <a:r>
                        <a:rPr lang="en-IN" sz="2000" b="0" i="0" u="none" strike="noStrike" kern="1200" dirty="0">
                          <a:solidFill>
                            <a:schemeClr val="bg1"/>
                          </a:solidFill>
                          <a:effectLst/>
                          <a:latin typeface="+mn-lt"/>
                          <a:ea typeface="+mn-ea"/>
                          <a:cs typeface="+mn-cs"/>
                        </a:rPr>
                        <a:t>(1), 355.</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[4]. Zhao, H., Li, Y., He, N., Ma, K., Fang, L., Li, H., &amp; Zheng, Y. (2021). Anomaly detection for medical images using self-supervised and translation-consistent features. </a:t>
                      </a:r>
                      <a:r>
                        <a:rPr lang="en-IN" sz="2000" b="0" i="1" u="none" strike="noStrike" kern="1200" dirty="0">
                          <a:solidFill>
                            <a:schemeClr val="bg1"/>
                          </a:solidFill>
                          <a:effectLst/>
                          <a:latin typeface="+mn-lt"/>
                          <a:ea typeface="+mn-ea"/>
                          <a:cs typeface="+mn-cs"/>
                        </a:rPr>
                        <a:t>IEEE Transactions on Medical Imaging</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40</a:t>
                      </a:r>
                      <a:r>
                        <a:rPr lang="en-IN" sz="2000" b="0" i="0" u="none" strike="noStrike" kern="1200" dirty="0">
                          <a:solidFill>
                            <a:schemeClr val="bg1"/>
                          </a:solidFill>
                          <a:effectLst/>
                          <a:latin typeface="+mn-lt"/>
                          <a:ea typeface="+mn-ea"/>
                          <a:cs typeface="+mn-cs"/>
                        </a:rPr>
                        <a:t>(12), 3641-3651.</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[5]. </a:t>
                      </a:r>
                      <a:r>
                        <a:rPr lang="en-IN" sz="2000" b="0" i="0" u="none" strike="noStrike" kern="1200" dirty="0" err="1">
                          <a:solidFill>
                            <a:schemeClr val="bg1"/>
                          </a:solidFill>
                          <a:effectLst/>
                          <a:latin typeface="+mn-lt"/>
                          <a:ea typeface="+mn-ea"/>
                          <a:cs typeface="+mn-cs"/>
                        </a:rPr>
                        <a:t>Shvetsova</a:t>
                      </a:r>
                      <a:r>
                        <a:rPr lang="en-IN" sz="2000" b="0" i="0" u="none" strike="noStrike" kern="1200" dirty="0">
                          <a:solidFill>
                            <a:schemeClr val="bg1"/>
                          </a:solidFill>
                          <a:effectLst/>
                          <a:latin typeface="+mn-lt"/>
                          <a:ea typeface="+mn-ea"/>
                          <a:cs typeface="+mn-cs"/>
                        </a:rPr>
                        <a:t>, N., Bakker, B., </a:t>
                      </a:r>
                      <a:r>
                        <a:rPr lang="en-IN" sz="2000" b="0" i="0" u="none" strike="noStrike" kern="1200" dirty="0" err="1">
                          <a:solidFill>
                            <a:schemeClr val="bg1"/>
                          </a:solidFill>
                          <a:effectLst/>
                          <a:latin typeface="+mn-lt"/>
                          <a:ea typeface="+mn-ea"/>
                          <a:cs typeface="+mn-cs"/>
                        </a:rPr>
                        <a:t>Fedulova</a:t>
                      </a:r>
                      <a:r>
                        <a:rPr lang="en-IN" sz="2000" b="0" i="0" u="none" strike="noStrike" kern="1200" dirty="0">
                          <a:solidFill>
                            <a:schemeClr val="bg1"/>
                          </a:solidFill>
                          <a:effectLst/>
                          <a:latin typeface="+mn-lt"/>
                          <a:ea typeface="+mn-ea"/>
                          <a:cs typeface="+mn-cs"/>
                        </a:rPr>
                        <a:t>, I., Schulz, H., &amp; </a:t>
                      </a:r>
                      <a:r>
                        <a:rPr lang="en-IN" sz="2000" b="0" i="0" u="none" strike="noStrike" kern="1200" dirty="0" err="1">
                          <a:solidFill>
                            <a:schemeClr val="bg1"/>
                          </a:solidFill>
                          <a:effectLst/>
                          <a:latin typeface="+mn-lt"/>
                          <a:ea typeface="+mn-ea"/>
                          <a:cs typeface="+mn-cs"/>
                        </a:rPr>
                        <a:t>Dylov</a:t>
                      </a:r>
                      <a:r>
                        <a:rPr lang="en-IN" sz="2000" b="0" i="0" u="none" strike="noStrike" kern="1200" dirty="0">
                          <a:solidFill>
                            <a:schemeClr val="bg1"/>
                          </a:solidFill>
                          <a:effectLst/>
                          <a:latin typeface="+mn-lt"/>
                          <a:ea typeface="+mn-ea"/>
                          <a:cs typeface="+mn-cs"/>
                        </a:rPr>
                        <a:t>, D. V. (2021). Anomaly detection in medical imaging with deep perceptual autoencoders. </a:t>
                      </a:r>
                      <a:r>
                        <a:rPr lang="en-IN" sz="2000" b="0" i="1" u="none" strike="noStrike" kern="1200" dirty="0">
                          <a:solidFill>
                            <a:schemeClr val="bg1"/>
                          </a:solidFill>
                          <a:effectLst/>
                          <a:latin typeface="+mn-lt"/>
                          <a:ea typeface="+mn-ea"/>
                          <a:cs typeface="+mn-cs"/>
                        </a:rPr>
                        <a:t>IEEE Access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9</a:t>
                      </a:r>
                      <a:r>
                        <a:rPr lang="en-IN" sz="2000" b="0" i="0" u="none" strike="noStrike" kern="1200" dirty="0">
                          <a:solidFill>
                            <a:schemeClr val="bg1"/>
                          </a:solidFill>
                          <a:effectLst/>
                          <a:latin typeface="+mn-lt"/>
                          <a:ea typeface="+mn-ea"/>
                          <a:cs typeface="+mn-cs"/>
                        </a:rPr>
                        <a:t>, 118571-118583.</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[6]. </a:t>
                      </a:r>
                      <a:r>
                        <a:rPr lang="en-IN" sz="2000" b="0" i="0" u="none" strike="noStrike" kern="1200" dirty="0" err="1">
                          <a:solidFill>
                            <a:schemeClr val="bg1"/>
                          </a:solidFill>
                          <a:effectLst/>
                          <a:latin typeface="+mn-lt"/>
                          <a:ea typeface="+mn-ea"/>
                          <a:cs typeface="+mn-cs"/>
                        </a:rPr>
                        <a:t>Vucovich</a:t>
                      </a:r>
                      <a:r>
                        <a:rPr lang="en-IN" sz="2000" b="0" i="0" u="none" strike="noStrike" kern="1200" dirty="0">
                          <a:solidFill>
                            <a:schemeClr val="bg1"/>
                          </a:solidFill>
                          <a:effectLst/>
                          <a:latin typeface="+mn-lt"/>
                          <a:ea typeface="+mn-ea"/>
                          <a:cs typeface="+mn-cs"/>
                        </a:rPr>
                        <a:t>, M., </a:t>
                      </a:r>
                      <a:r>
                        <a:rPr lang="en-IN" sz="2000" b="0" i="0" u="none" strike="noStrike" kern="1200" dirty="0" err="1">
                          <a:solidFill>
                            <a:schemeClr val="bg1"/>
                          </a:solidFill>
                          <a:effectLst/>
                          <a:latin typeface="+mn-lt"/>
                          <a:ea typeface="+mn-ea"/>
                          <a:cs typeface="+mn-cs"/>
                        </a:rPr>
                        <a:t>Tarcar</a:t>
                      </a:r>
                      <a:r>
                        <a:rPr lang="en-IN" sz="2000" b="0" i="0" u="none" strike="noStrike" kern="1200" dirty="0">
                          <a:solidFill>
                            <a:schemeClr val="bg1"/>
                          </a:solidFill>
                          <a:effectLst/>
                          <a:latin typeface="+mn-lt"/>
                          <a:ea typeface="+mn-ea"/>
                          <a:cs typeface="+mn-cs"/>
                        </a:rPr>
                        <a:t>, A., </a:t>
                      </a:r>
                      <a:r>
                        <a:rPr lang="en-IN" sz="2000" b="0" i="0" u="none" strike="noStrike" kern="1200" dirty="0" err="1">
                          <a:solidFill>
                            <a:schemeClr val="bg1"/>
                          </a:solidFill>
                          <a:effectLst/>
                          <a:latin typeface="+mn-lt"/>
                          <a:ea typeface="+mn-ea"/>
                          <a:cs typeface="+mn-cs"/>
                        </a:rPr>
                        <a:t>Rebelo</a:t>
                      </a:r>
                      <a:r>
                        <a:rPr lang="en-IN" sz="2000" b="0" i="0" u="none" strike="noStrike" kern="1200" dirty="0">
                          <a:solidFill>
                            <a:schemeClr val="bg1"/>
                          </a:solidFill>
                          <a:effectLst/>
                          <a:latin typeface="+mn-lt"/>
                          <a:ea typeface="+mn-ea"/>
                          <a:cs typeface="+mn-cs"/>
                        </a:rPr>
                        <a:t>, P., Rahman, A., Nandakumar, D., </a:t>
                      </a:r>
                      <a:r>
                        <a:rPr lang="en-IN" sz="2000" b="0" i="0" u="none" strike="noStrike" kern="1200" dirty="0" err="1">
                          <a:solidFill>
                            <a:schemeClr val="bg1"/>
                          </a:solidFill>
                          <a:effectLst/>
                          <a:latin typeface="+mn-lt"/>
                          <a:ea typeface="+mn-ea"/>
                          <a:cs typeface="+mn-cs"/>
                        </a:rPr>
                        <a:t>Redino</a:t>
                      </a:r>
                      <a:r>
                        <a:rPr lang="en-IN" sz="2000" b="0" i="0" u="none" strike="noStrike" kern="1200" dirty="0">
                          <a:solidFill>
                            <a:schemeClr val="bg1"/>
                          </a:solidFill>
                          <a:effectLst/>
                          <a:latin typeface="+mn-lt"/>
                          <a:ea typeface="+mn-ea"/>
                          <a:cs typeface="+mn-cs"/>
                        </a:rPr>
                        <a:t>, C., ... &amp; Bowen, E. (2023, November). Anomaly detection via federated learning. In </a:t>
                      </a:r>
                      <a:r>
                        <a:rPr lang="en-IN" sz="2000" b="0" i="1" u="none" strike="noStrike" kern="1200" dirty="0">
                          <a:solidFill>
                            <a:schemeClr val="bg1"/>
                          </a:solidFill>
                          <a:effectLst/>
                          <a:latin typeface="+mn-lt"/>
                          <a:ea typeface="+mn-ea"/>
                          <a:cs typeface="+mn-cs"/>
                        </a:rPr>
                        <a:t>2023 33rd International Telecommunication Networks and Applications Conference</a:t>
                      </a:r>
                      <a:r>
                        <a:rPr lang="en-IN" sz="2000" b="0" i="0" u="none" strike="noStrike" kern="1200" dirty="0">
                          <a:solidFill>
                            <a:schemeClr val="bg1"/>
                          </a:solidFill>
                          <a:effectLst/>
                          <a:latin typeface="+mn-lt"/>
                          <a:ea typeface="+mn-ea"/>
                          <a:cs typeface="+mn-cs"/>
                        </a:rPr>
                        <a:t> (pp. 259-266). IEEE.</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[7]. Miao, J., Tao, H., Xie, H., Sun, J., &amp; Cao, J. (2024). Reconstruction-based anomaly detection for multivariate time series using contrastive generative adversarial networks. </a:t>
                      </a:r>
                      <a:r>
                        <a:rPr lang="en-IN" sz="2000" b="0" i="1" u="none" strike="noStrike" kern="1200" dirty="0">
                          <a:solidFill>
                            <a:schemeClr val="bg1"/>
                          </a:solidFill>
                          <a:effectLst/>
                          <a:latin typeface="+mn-lt"/>
                          <a:ea typeface="+mn-ea"/>
                          <a:cs typeface="+mn-cs"/>
                        </a:rPr>
                        <a:t>Information Processing &amp; Management</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61</a:t>
                      </a:r>
                      <a:r>
                        <a:rPr lang="en-IN" sz="2000" b="0" i="0" u="none" strike="noStrike" kern="1200" dirty="0">
                          <a:solidFill>
                            <a:schemeClr val="bg1"/>
                          </a:solidFill>
                          <a:effectLst/>
                          <a:latin typeface="+mn-lt"/>
                          <a:ea typeface="+mn-ea"/>
                          <a:cs typeface="+mn-cs"/>
                        </a:rPr>
                        <a:t>(1), 103569.</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[8]. Wang, Z., Wang, X., Tan, K., Han, B., Ding, J., &amp; Liu, Z. (2023). Hyperspectral anomaly detection based on variational background inference and generative adversarial network. </a:t>
                      </a:r>
                      <a:r>
                        <a:rPr lang="en-IN" sz="2000" b="0" i="1" u="none" strike="noStrike" kern="1200" dirty="0">
                          <a:solidFill>
                            <a:schemeClr val="bg1"/>
                          </a:solidFill>
                          <a:effectLst/>
                          <a:latin typeface="+mn-lt"/>
                          <a:ea typeface="+mn-ea"/>
                          <a:cs typeface="+mn-cs"/>
                        </a:rPr>
                        <a:t>Pattern Recognition</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143</a:t>
                      </a:r>
                      <a:r>
                        <a:rPr lang="en-IN" sz="2000" b="0" i="0" u="none" strike="noStrike" kern="1200" dirty="0">
                          <a:solidFill>
                            <a:schemeClr val="bg1"/>
                          </a:solidFill>
                          <a:effectLst/>
                          <a:latin typeface="+mn-lt"/>
                          <a:ea typeface="+mn-ea"/>
                          <a:cs typeface="+mn-cs"/>
                        </a:rPr>
                        <a:t>, 109795.</a:t>
                      </a:r>
                      <a:endParaRPr lang="en-IN" sz="2000" b="0" dirty="0">
                        <a:solidFill>
                          <a:schemeClr val="bg1"/>
                        </a:solidFill>
                        <a:effectLst/>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4291468"/>
            <a:ext cx="5771288" cy="2032927"/>
            <a:chOff x="0" y="0"/>
            <a:chExt cx="7695051" cy="2710570"/>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47625"/>
              <a:ext cx="7695051" cy="1571625"/>
            </a:xfrm>
            <a:prstGeom prst="rect">
              <a:avLst/>
            </a:prstGeom>
          </p:spPr>
          <p:txBody>
            <a:bodyPr lIns="0" tIns="0" rIns="0" bIns="0" rtlCol="0" anchor="t">
              <a:spAutoFit/>
            </a:bodyPr>
            <a:lstStyle/>
            <a:p>
              <a:pPr>
                <a:lnSpc>
                  <a:spcPts val="8250"/>
                </a:lnSpc>
              </a:pPr>
              <a:r>
                <a:rPr lang="en-US" sz="7500">
                  <a:solidFill>
                    <a:srgbClr val="FFFFFF"/>
                  </a:solidFill>
                  <a:latin typeface="Codec Pro Bold"/>
                </a:rPr>
                <a:t>References</a:t>
              </a:r>
            </a:p>
          </p:txBody>
        </p:sp>
      </p:grpSp>
      <p:graphicFrame>
        <p:nvGraphicFramePr>
          <p:cNvPr id="5" name="Table 5"/>
          <p:cNvGraphicFramePr>
            <a:graphicFrameLocks noGrp="1"/>
          </p:cNvGraphicFramePr>
          <p:nvPr>
            <p:extLst>
              <p:ext uri="{D42A27DB-BD31-4B8C-83A1-F6EECF244321}">
                <p14:modId xmlns:p14="http://schemas.microsoft.com/office/powerpoint/2010/main" val="3695916115"/>
              </p:ext>
            </p:extLst>
          </p:nvPr>
        </p:nvGraphicFramePr>
        <p:xfrm>
          <a:off x="6169538" y="1638300"/>
          <a:ext cx="11317189" cy="723900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r>
                        <a:rPr lang="en-IN" sz="2000" b="0" i="0" u="none" strike="noStrike" kern="1200" dirty="0">
                          <a:solidFill>
                            <a:schemeClr val="bg1"/>
                          </a:solidFill>
                          <a:effectLst/>
                          <a:latin typeface="+mn-lt"/>
                          <a:ea typeface="+mn-ea"/>
                          <a:cs typeface="+mn-cs"/>
                        </a:rPr>
                        <a:t>[9]. Mishra, P., Verk, R., </a:t>
                      </a:r>
                      <a:r>
                        <a:rPr lang="en-IN" sz="2000" b="0" i="0" u="none" strike="noStrike" kern="1200" dirty="0" err="1">
                          <a:solidFill>
                            <a:schemeClr val="bg1"/>
                          </a:solidFill>
                          <a:effectLst/>
                          <a:latin typeface="+mn-lt"/>
                          <a:ea typeface="+mn-ea"/>
                          <a:cs typeface="+mn-cs"/>
                        </a:rPr>
                        <a:t>Fornasier</a:t>
                      </a:r>
                      <a:r>
                        <a:rPr lang="en-IN" sz="2000" b="0" i="0" u="none" strike="noStrike" kern="1200" dirty="0">
                          <a:solidFill>
                            <a:schemeClr val="bg1"/>
                          </a:solidFill>
                          <a:effectLst/>
                          <a:latin typeface="+mn-lt"/>
                          <a:ea typeface="+mn-ea"/>
                          <a:cs typeface="+mn-cs"/>
                        </a:rPr>
                        <a:t>, D., </a:t>
                      </a:r>
                      <a:r>
                        <a:rPr lang="en-IN" sz="2000" b="0" i="0" u="none" strike="noStrike" kern="1200" dirty="0" err="1">
                          <a:solidFill>
                            <a:schemeClr val="bg1"/>
                          </a:solidFill>
                          <a:effectLst/>
                          <a:latin typeface="+mn-lt"/>
                          <a:ea typeface="+mn-ea"/>
                          <a:cs typeface="+mn-cs"/>
                        </a:rPr>
                        <a:t>Piciarelli</a:t>
                      </a:r>
                      <a:r>
                        <a:rPr lang="en-IN" sz="2000" b="0" i="0" u="none" strike="noStrike" kern="1200" dirty="0">
                          <a:solidFill>
                            <a:schemeClr val="bg1"/>
                          </a:solidFill>
                          <a:effectLst/>
                          <a:latin typeface="+mn-lt"/>
                          <a:ea typeface="+mn-ea"/>
                          <a:cs typeface="+mn-cs"/>
                        </a:rPr>
                        <a:t>, C., &amp; Foresti, G. L. (2021, June). VT-ADL: A vision transformer network for image anomaly detection and localization. In </a:t>
                      </a:r>
                      <a:r>
                        <a:rPr lang="en-IN" sz="2000" b="0" i="1" u="none" strike="noStrike" kern="1200" dirty="0">
                          <a:solidFill>
                            <a:schemeClr val="bg1"/>
                          </a:solidFill>
                          <a:effectLst/>
                          <a:latin typeface="+mn-lt"/>
                          <a:ea typeface="+mn-ea"/>
                          <a:cs typeface="+mn-cs"/>
                        </a:rPr>
                        <a:t>2021 IEEE 30th International Symposium on Industrial Electronics (ISIE)</a:t>
                      </a:r>
                      <a:r>
                        <a:rPr lang="en-IN" sz="2000" b="0" i="0" u="none" strike="noStrike" kern="1200" dirty="0">
                          <a:solidFill>
                            <a:schemeClr val="bg1"/>
                          </a:solidFill>
                          <a:effectLst/>
                          <a:latin typeface="+mn-lt"/>
                          <a:ea typeface="+mn-ea"/>
                          <a:cs typeface="+mn-cs"/>
                        </a:rPr>
                        <a:t> (pp. 01-06). IEEE.</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[10]. Kim, M., Moon, K. R., &amp; Lee, B. D. (2023). Unsupervised anomaly detection for posteroanterior chest X-rays using multiresolution patch-based self-supervised learning. </a:t>
                      </a:r>
                      <a:r>
                        <a:rPr lang="en-IN" sz="2000" b="0" i="1" u="none" strike="noStrike" kern="1200" dirty="0">
                          <a:solidFill>
                            <a:schemeClr val="bg1"/>
                          </a:solidFill>
                          <a:effectLst/>
                          <a:latin typeface="+mn-lt"/>
                          <a:ea typeface="+mn-ea"/>
                          <a:cs typeface="+mn-cs"/>
                        </a:rPr>
                        <a:t>Scientific Reports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13</a:t>
                      </a:r>
                      <a:r>
                        <a:rPr lang="en-IN" sz="2000" b="0" i="0" u="none" strike="noStrike" kern="1200" dirty="0">
                          <a:solidFill>
                            <a:schemeClr val="bg1"/>
                          </a:solidFill>
                          <a:effectLst/>
                          <a:latin typeface="+mn-lt"/>
                          <a:ea typeface="+mn-ea"/>
                          <a:cs typeface="+mn-cs"/>
                        </a:rPr>
                        <a:t>(1), 3415.</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[11]. Li, Q., Yu, Z., Wang, Y., &amp; Zheng, H. (2020). </a:t>
                      </a:r>
                      <a:r>
                        <a:rPr lang="en-IN" sz="2000" b="0" i="0" u="none" strike="noStrike" kern="1200" dirty="0" err="1">
                          <a:solidFill>
                            <a:schemeClr val="bg1"/>
                          </a:solidFill>
                          <a:effectLst/>
                          <a:latin typeface="+mn-lt"/>
                          <a:ea typeface="+mn-ea"/>
                          <a:cs typeface="+mn-cs"/>
                        </a:rPr>
                        <a:t>TumorGAN</a:t>
                      </a:r>
                      <a:r>
                        <a:rPr lang="en-IN" sz="2000" b="0" i="0" u="none" strike="noStrike" kern="1200" dirty="0">
                          <a:solidFill>
                            <a:schemeClr val="bg1"/>
                          </a:solidFill>
                          <a:effectLst/>
                          <a:latin typeface="+mn-lt"/>
                          <a:ea typeface="+mn-ea"/>
                          <a:cs typeface="+mn-cs"/>
                        </a:rPr>
                        <a:t>: A multi-modal data augmentation framework for brain </a:t>
                      </a:r>
                      <a:r>
                        <a:rPr lang="en-IN" sz="2000" b="0" i="0" u="none" strike="noStrike" kern="1200" dirty="0" err="1">
                          <a:solidFill>
                            <a:schemeClr val="bg1"/>
                          </a:solidFill>
                          <a:effectLst/>
                          <a:latin typeface="+mn-lt"/>
                          <a:ea typeface="+mn-ea"/>
                          <a:cs typeface="+mn-cs"/>
                        </a:rPr>
                        <a:t>tumor</a:t>
                      </a:r>
                      <a:r>
                        <a:rPr lang="en-IN" sz="2000" b="0" i="0" u="none" strike="noStrike" kern="1200" dirty="0">
                          <a:solidFill>
                            <a:schemeClr val="bg1"/>
                          </a:solidFill>
                          <a:effectLst/>
                          <a:latin typeface="+mn-lt"/>
                          <a:ea typeface="+mn-ea"/>
                          <a:cs typeface="+mn-cs"/>
                        </a:rPr>
                        <a:t> segmentation. </a:t>
                      </a:r>
                      <a:r>
                        <a:rPr lang="en-IN" sz="2000" b="0" i="1" u="none" strike="noStrike" kern="1200" dirty="0">
                          <a:solidFill>
                            <a:schemeClr val="bg1"/>
                          </a:solidFill>
                          <a:effectLst/>
                          <a:latin typeface="+mn-lt"/>
                          <a:ea typeface="+mn-ea"/>
                          <a:cs typeface="+mn-cs"/>
                        </a:rPr>
                        <a:t>Sensors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20</a:t>
                      </a:r>
                      <a:r>
                        <a:rPr lang="en-IN" sz="2000" b="0" i="0" u="none" strike="noStrike" kern="1200" dirty="0">
                          <a:solidFill>
                            <a:schemeClr val="bg1"/>
                          </a:solidFill>
                          <a:effectLst/>
                          <a:latin typeface="+mn-lt"/>
                          <a:ea typeface="+mn-ea"/>
                          <a:cs typeface="+mn-cs"/>
                        </a:rPr>
                        <a:t>(15), 4203.</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[12]. Iqbal, H., Khalid, U., Chen, C., &amp; Hua, J. (2023, October). Unsupervised anomaly detection in medical images using masked diffusion model. In </a:t>
                      </a:r>
                      <a:r>
                        <a:rPr lang="en-IN" sz="2000" b="0" i="1" u="none" strike="noStrike" kern="1200" dirty="0">
                          <a:solidFill>
                            <a:schemeClr val="bg1"/>
                          </a:solidFill>
                          <a:effectLst/>
                          <a:latin typeface="+mn-lt"/>
                          <a:ea typeface="+mn-ea"/>
                          <a:cs typeface="+mn-cs"/>
                        </a:rPr>
                        <a:t>International Workshop on Machine Learning in Medical Imaging</a:t>
                      </a:r>
                      <a:r>
                        <a:rPr lang="en-IN" sz="2000" b="0" i="0" u="none" strike="noStrike" kern="1200" dirty="0">
                          <a:solidFill>
                            <a:schemeClr val="bg1"/>
                          </a:solidFill>
                          <a:effectLst/>
                          <a:latin typeface="+mn-lt"/>
                          <a:ea typeface="+mn-ea"/>
                          <a:cs typeface="+mn-cs"/>
                        </a:rPr>
                        <a:t> (pp. 372-381). Cham: Springer Nature Switzerland.</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[13]. Tuli, S., </a:t>
                      </a:r>
                      <a:r>
                        <a:rPr lang="en-IN" sz="2000" b="0" i="0" u="none" strike="noStrike" kern="1200" dirty="0" err="1">
                          <a:solidFill>
                            <a:schemeClr val="bg1"/>
                          </a:solidFill>
                          <a:effectLst/>
                          <a:latin typeface="+mn-lt"/>
                          <a:ea typeface="+mn-ea"/>
                          <a:cs typeface="+mn-cs"/>
                        </a:rPr>
                        <a:t>Casale</a:t>
                      </a:r>
                      <a:r>
                        <a:rPr lang="en-IN" sz="2000" b="0" i="0" u="none" strike="noStrike" kern="1200" dirty="0">
                          <a:solidFill>
                            <a:schemeClr val="bg1"/>
                          </a:solidFill>
                          <a:effectLst/>
                          <a:latin typeface="+mn-lt"/>
                          <a:ea typeface="+mn-ea"/>
                          <a:cs typeface="+mn-cs"/>
                        </a:rPr>
                        <a:t>, G., &amp; Jennings, N. R. (2022). </a:t>
                      </a:r>
                      <a:r>
                        <a:rPr lang="en-IN" sz="2000" b="0" i="0" u="none" strike="noStrike" kern="1200" dirty="0" err="1">
                          <a:solidFill>
                            <a:schemeClr val="bg1"/>
                          </a:solidFill>
                          <a:effectLst/>
                          <a:latin typeface="+mn-lt"/>
                          <a:ea typeface="+mn-ea"/>
                          <a:cs typeface="+mn-cs"/>
                        </a:rPr>
                        <a:t>Tranad</a:t>
                      </a:r>
                      <a:r>
                        <a:rPr lang="en-IN" sz="2000" b="0" i="0" u="none" strike="noStrike" kern="1200" dirty="0">
                          <a:solidFill>
                            <a:schemeClr val="bg1"/>
                          </a:solidFill>
                          <a:effectLst/>
                          <a:latin typeface="+mn-lt"/>
                          <a:ea typeface="+mn-ea"/>
                          <a:cs typeface="+mn-cs"/>
                        </a:rPr>
                        <a:t>: Deep transformer networks for anomaly detection in multivariate time series data. </a:t>
                      </a:r>
                      <a:r>
                        <a:rPr lang="en-IN" sz="2000" b="0" i="1" u="none" strike="noStrike" kern="1200" dirty="0" err="1">
                          <a:solidFill>
                            <a:schemeClr val="bg1"/>
                          </a:solidFill>
                          <a:effectLst/>
                          <a:latin typeface="+mn-lt"/>
                          <a:ea typeface="+mn-ea"/>
                          <a:cs typeface="+mn-cs"/>
                        </a:rPr>
                        <a:t>arXiv</a:t>
                      </a:r>
                      <a:r>
                        <a:rPr lang="en-IN" sz="2000" b="0" i="1" u="none" strike="noStrike" kern="1200" dirty="0">
                          <a:solidFill>
                            <a:schemeClr val="bg1"/>
                          </a:solidFill>
                          <a:effectLst/>
                          <a:latin typeface="+mn-lt"/>
                          <a:ea typeface="+mn-ea"/>
                          <a:cs typeface="+mn-cs"/>
                        </a:rPr>
                        <a:t> preprint arXiv:2201.07284</a:t>
                      </a:r>
                      <a:r>
                        <a:rPr lang="en-IN" sz="2000" b="0" i="0" u="none" strike="noStrike" kern="1200" dirty="0">
                          <a:solidFill>
                            <a:schemeClr val="bg1"/>
                          </a:solidFill>
                          <a:effectLst/>
                          <a:latin typeface="+mn-lt"/>
                          <a:ea typeface="+mn-ea"/>
                          <a:cs typeface="+mn-cs"/>
                        </a:rPr>
                        <a:t>.</a:t>
                      </a:r>
                      <a:endParaRPr lang="en-IN" sz="2000" b="0" dirty="0">
                        <a:solidFill>
                          <a:schemeClr val="bg1"/>
                        </a:solidFill>
                        <a:effectLst/>
                      </a:endParaRPr>
                    </a:p>
                    <a:p>
                      <a:pPr rtl="0">
                        <a:spcAft>
                          <a:spcPts val="1800"/>
                        </a:spcAft>
                      </a:pPr>
                      <a:r>
                        <a:rPr lang="en-IN" sz="2000" b="0" i="0" u="none" strike="noStrike" kern="1200" dirty="0">
                          <a:solidFill>
                            <a:schemeClr val="bg1"/>
                          </a:solidFill>
                          <a:effectLst/>
                          <a:latin typeface="+mn-lt"/>
                          <a:ea typeface="+mn-ea"/>
                          <a:cs typeface="+mn-cs"/>
                        </a:rPr>
                        <a:t>[14]. </a:t>
                      </a:r>
                      <a:r>
                        <a:rPr lang="en-IN" sz="2000" b="0" i="0" u="none" strike="noStrike" kern="1200" dirty="0" err="1">
                          <a:solidFill>
                            <a:schemeClr val="bg1"/>
                          </a:solidFill>
                          <a:effectLst/>
                          <a:latin typeface="+mn-lt"/>
                          <a:ea typeface="+mn-ea"/>
                          <a:cs typeface="+mn-cs"/>
                        </a:rPr>
                        <a:t>Esmaeili</a:t>
                      </a:r>
                      <a:r>
                        <a:rPr lang="en-IN" sz="2000" b="0" i="0" u="none" strike="noStrike" kern="1200" dirty="0">
                          <a:solidFill>
                            <a:schemeClr val="bg1"/>
                          </a:solidFill>
                          <a:effectLst/>
                          <a:latin typeface="+mn-lt"/>
                          <a:ea typeface="+mn-ea"/>
                          <a:cs typeface="+mn-cs"/>
                        </a:rPr>
                        <a:t>, M., </a:t>
                      </a:r>
                      <a:r>
                        <a:rPr lang="en-IN" sz="2000" b="0" i="0" u="none" strike="noStrike" kern="1200" dirty="0" err="1">
                          <a:solidFill>
                            <a:schemeClr val="bg1"/>
                          </a:solidFill>
                          <a:effectLst/>
                          <a:latin typeface="+mn-lt"/>
                          <a:ea typeface="+mn-ea"/>
                          <a:cs typeface="+mn-cs"/>
                        </a:rPr>
                        <a:t>Toosi</a:t>
                      </a:r>
                      <a:r>
                        <a:rPr lang="en-IN" sz="2000" b="0" i="0" u="none" strike="noStrike" kern="1200" dirty="0">
                          <a:solidFill>
                            <a:schemeClr val="bg1"/>
                          </a:solidFill>
                          <a:effectLst/>
                          <a:latin typeface="+mn-lt"/>
                          <a:ea typeface="+mn-ea"/>
                          <a:cs typeface="+mn-cs"/>
                        </a:rPr>
                        <a:t>, A., </a:t>
                      </a:r>
                      <a:r>
                        <a:rPr lang="en-IN" sz="2000" b="0" i="0" u="none" strike="noStrike" kern="1200" dirty="0" err="1">
                          <a:solidFill>
                            <a:schemeClr val="bg1"/>
                          </a:solidFill>
                          <a:effectLst/>
                          <a:latin typeface="+mn-lt"/>
                          <a:ea typeface="+mn-ea"/>
                          <a:cs typeface="+mn-cs"/>
                        </a:rPr>
                        <a:t>Roshanpoor</a:t>
                      </a:r>
                      <a:r>
                        <a:rPr lang="en-IN" sz="2000" b="0" i="0" u="none" strike="noStrike" kern="1200" dirty="0">
                          <a:solidFill>
                            <a:schemeClr val="bg1"/>
                          </a:solidFill>
                          <a:effectLst/>
                          <a:latin typeface="+mn-lt"/>
                          <a:ea typeface="+mn-ea"/>
                          <a:cs typeface="+mn-cs"/>
                        </a:rPr>
                        <a:t>, A., </a:t>
                      </a:r>
                      <a:r>
                        <a:rPr lang="en-IN" sz="2000" b="0" i="0" u="none" strike="noStrike" kern="1200" dirty="0" err="1">
                          <a:solidFill>
                            <a:schemeClr val="bg1"/>
                          </a:solidFill>
                          <a:effectLst/>
                          <a:latin typeface="+mn-lt"/>
                          <a:ea typeface="+mn-ea"/>
                          <a:cs typeface="+mn-cs"/>
                        </a:rPr>
                        <a:t>Changizi</a:t>
                      </a:r>
                      <a:r>
                        <a:rPr lang="en-IN" sz="2000" b="0" i="0" u="none" strike="noStrike" kern="1200" dirty="0">
                          <a:solidFill>
                            <a:schemeClr val="bg1"/>
                          </a:solidFill>
                          <a:effectLst/>
                          <a:latin typeface="+mn-lt"/>
                          <a:ea typeface="+mn-ea"/>
                          <a:cs typeface="+mn-cs"/>
                        </a:rPr>
                        <a:t>, V., </a:t>
                      </a:r>
                      <a:r>
                        <a:rPr lang="en-IN" sz="2000" b="0" i="0" u="none" strike="noStrike" kern="1200" dirty="0" err="1">
                          <a:solidFill>
                            <a:schemeClr val="bg1"/>
                          </a:solidFill>
                          <a:effectLst/>
                          <a:latin typeface="+mn-lt"/>
                          <a:ea typeface="+mn-ea"/>
                          <a:cs typeface="+mn-cs"/>
                        </a:rPr>
                        <a:t>Ghazisaeedi</a:t>
                      </a:r>
                      <a:r>
                        <a:rPr lang="en-IN" sz="2000" b="0" i="0" u="none" strike="noStrike" kern="1200" dirty="0">
                          <a:solidFill>
                            <a:schemeClr val="bg1"/>
                          </a:solidFill>
                          <a:effectLst/>
                          <a:latin typeface="+mn-lt"/>
                          <a:ea typeface="+mn-ea"/>
                          <a:cs typeface="+mn-cs"/>
                        </a:rPr>
                        <a:t>, M., </a:t>
                      </a:r>
                      <a:r>
                        <a:rPr lang="en-IN" sz="2000" b="0" i="0" u="none" strike="noStrike" kern="1200" dirty="0" err="1">
                          <a:solidFill>
                            <a:schemeClr val="bg1"/>
                          </a:solidFill>
                          <a:effectLst/>
                          <a:latin typeface="+mn-lt"/>
                          <a:ea typeface="+mn-ea"/>
                          <a:cs typeface="+mn-cs"/>
                        </a:rPr>
                        <a:t>Rahmim</a:t>
                      </a:r>
                      <a:r>
                        <a:rPr lang="en-IN" sz="2000" b="0" i="0" u="none" strike="noStrike" kern="1200" dirty="0">
                          <a:solidFill>
                            <a:schemeClr val="bg1"/>
                          </a:solidFill>
                          <a:effectLst/>
                          <a:latin typeface="+mn-lt"/>
                          <a:ea typeface="+mn-ea"/>
                          <a:cs typeface="+mn-cs"/>
                        </a:rPr>
                        <a:t>, A., &amp; </a:t>
                      </a:r>
                      <a:r>
                        <a:rPr lang="en-IN" sz="2000" b="0" i="0" u="none" strike="noStrike" kern="1200" dirty="0" err="1">
                          <a:solidFill>
                            <a:schemeClr val="bg1"/>
                          </a:solidFill>
                          <a:effectLst/>
                          <a:latin typeface="+mn-lt"/>
                          <a:ea typeface="+mn-ea"/>
                          <a:cs typeface="+mn-cs"/>
                        </a:rPr>
                        <a:t>Sabokrou</a:t>
                      </a:r>
                      <a:r>
                        <a:rPr lang="en-IN" sz="2000" b="0" i="0" u="none" strike="noStrike" kern="1200" dirty="0">
                          <a:solidFill>
                            <a:schemeClr val="bg1"/>
                          </a:solidFill>
                          <a:effectLst/>
                          <a:latin typeface="+mn-lt"/>
                          <a:ea typeface="+mn-ea"/>
                          <a:cs typeface="+mn-cs"/>
                        </a:rPr>
                        <a:t>, M. (2023). Generative Adversarial Networks for Anomaly Detection in Biomedical Imaging: A Study on Seven Medical Image Datasets. </a:t>
                      </a:r>
                      <a:r>
                        <a:rPr lang="en-IN" sz="2000" b="0" i="1" u="none" strike="noStrike" kern="1200" dirty="0">
                          <a:solidFill>
                            <a:schemeClr val="bg1"/>
                          </a:solidFill>
                          <a:effectLst/>
                          <a:latin typeface="+mn-lt"/>
                          <a:ea typeface="+mn-ea"/>
                          <a:cs typeface="+mn-cs"/>
                        </a:rPr>
                        <a:t>IEEE Access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11</a:t>
                      </a:r>
                      <a:r>
                        <a:rPr lang="en-IN" sz="2000" b="0" i="0" u="none" strike="noStrike" kern="1200" dirty="0">
                          <a:solidFill>
                            <a:schemeClr val="bg1"/>
                          </a:solidFill>
                          <a:effectLst/>
                          <a:latin typeface="+mn-lt"/>
                          <a:ea typeface="+mn-ea"/>
                          <a:cs typeface="+mn-cs"/>
                        </a:rPr>
                        <a:t>, 17906-17921.</a:t>
                      </a:r>
                      <a:endParaRPr lang="en-IN" sz="2000" b="0" dirty="0">
                        <a:solidFill>
                          <a:schemeClr val="bg1"/>
                        </a:solidFill>
                        <a:effectLst/>
                      </a:endParaRPr>
                    </a:p>
                    <a:p>
                      <a:pPr>
                        <a:spcAft>
                          <a:spcPts val="1800"/>
                        </a:spcAft>
                      </a:pPr>
                      <a:r>
                        <a:rPr lang="en-IN" sz="2000" b="0" i="0" u="none" strike="noStrike" kern="1200" dirty="0">
                          <a:solidFill>
                            <a:schemeClr val="bg1"/>
                          </a:solidFill>
                          <a:effectLst/>
                          <a:latin typeface="+mn-lt"/>
                          <a:ea typeface="+mn-ea"/>
                          <a:cs typeface="+mn-cs"/>
                        </a:rPr>
                        <a:t>[15]. Kumar, A. S., Raja, S., Pritha, N., Raviraj, H., </a:t>
                      </a:r>
                      <a:r>
                        <a:rPr lang="en-IN" sz="2000" b="0" i="0" u="none" strike="noStrike" kern="1200" dirty="0" err="1">
                          <a:solidFill>
                            <a:schemeClr val="bg1"/>
                          </a:solidFill>
                          <a:effectLst/>
                          <a:latin typeface="+mn-lt"/>
                          <a:ea typeface="+mn-ea"/>
                          <a:cs typeface="+mn-cs"/>
                        </a:rPr>
                        <a:t>Lincy</a:t>
                      </a:r>
                      <a:r>
                        <a:rPr lang="en-IN" sz="2000" b="0" i="0" u="none" strike="noStrike" kern="1200" dirty="0">
                          <a:solidFill>
                            <a:schemeClr val="bg1"/>
                          </a:solidFill>
                          <a:effectLst/>
                          <a:latin typeface="+mn-lt"/>
                          <a:ea typeface="+mn-ea"/>
                          <a:cs typeface="+mn-cs"/>
                        </a:rPr>
                        <a:t>, R. B., &amp; Rubia, J. J. (2023). An adaptive transformer model for anomaly detection in wireless sensor networks in real-time. </a:t>
                      </a:r>
                      <a:r>
                        <a:rPr lang="en-IN" sz="2000" b="0" i="1" u="none" strike="noStrike" kern="1200" dirty="0">
                          <a:solidFill>
                            <a:schemeClr val="bg1"/>
                          </a:solidFill>
                          <a:effectLst/>
                          <a:latin typeface="+mn-lt"/>
                          <a:ea typeface="+mn-ea"/>
                          <a:cs typeface="+mn-cs"/>
                        </a:rPr>
                        <a:t>Measurement: Sensors</a:t>
                      </a:r>
                      <a:r>
                        <a:rPr lang="en-IN" sz="2000" b="0" i="0" u="none" strike="noStrike" kern="1200" dirty="0">
                          <a:solidFill>
                            <a:schemeClr val="bg1"/>
                          </a:solidFill>
                          <a:effectLst/>
                          <a:latin typeface="+mn-lt"/>
                          <a:ea typeface="+mn-ea"/>
                          <a:cs typeface="+mn-cs"/>
                        </a:rPr>
                        <a:t>, </a:t>
                      </a:r>
                      <a:r>
                        <a:rPr lang="en-IN" sz="2000" b="0" i="1" u="none" strike="noStrike" kern="1200" dirty="0">
                          <a:solidFill>
                            <a:schemeClr val="bg1"/>
                          </a:solidFill>
                          <a:effectLst/>
                          <a:latin typeface="+mn-lt"/>
                          <a:ea typeface="+mn-ea"/>
                          <a:cs typeface="+mn-cs"/>
                        </a:rPr>
                        <a:t>25</a:t>
                      </a:r>
                      <a:r>
                        <a:rPr lang="en-IN" sz="2000" b="0" i="0" u="none" strike="noStrike" kern="1200" dirty="0">
                          <a:solidFill>
                            <a:schemeClr val="bg1"/>
                          </a:solidFill>
                          <a:effectLst/>
                          <a:latin typeface="+mn-lt"/>
                          <a:ea typeface="+mn-ea"/>
                          <a:cs typeface="+mn-cs"/>
                        </a:rPr>
                        <a:t>, 100625.</a:t>
                      </a:r>
                      <a:endParaRPr lang="en-US" sz="20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100580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3543300"/>
            <a:ext cx="5771288" cy="3193182"/>
            <a:chOff x="0" y="-997557"/>
            <a:chExt cx="7695051" cy="4257578"/>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997557"/>
              <a:ext cx="7695051" cy="4257578"/>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RESEARCH PAPER STATUS</a:t>
              </a:r>
            </a:p>
          </p:txBody>
        </p:sp>
      </p:grpSp>
      <p:graphicFrame>
        <p:nvGraphicFramePr>
          <p:cNvPr id="5" name="Table 5"/>
          <p:cNvGraphicFramePr>
            <a:graphicFrameLocks noGrp="1"/>
          </p:cNvGraphicFramePr>
          <p:nvPr>
            <p:extLst>
              <p:ext uri="{D42A27DB-BD31-4B8C-83A1-F6EECF244321}">
                <p14:modId xmlns:p14="http://schemas.microsoft.com/office/powerpoint/2010/main" val="4015258630"/>
              </p:ext>
            </p:extLst>
          </p:nvPr>
        </p:nvGraphicFramePr>
        <p:xfrm>
          <a:off x="6150877" y="3329940"/>
          <a:ext cx="11317189" cy="402336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r>
                        <a:rPr lang="en-US" sz="3200" b="0" dirty="0">
                          <a:solidFill>
                            <a:schemeClr val="bg1"/>
                          </a:solidFill>
                        </a:rPr>
                        <a:t>The status of the research paper is that it is at the stage of initial experimentation and implementation. </a:t>
                      </a:r>
                    </a:p>
                    <a:p>
                      <a:pPr rtl="0">
                        <a:spcAft>
                          <a:spcPts val="1800"/>
                        </a:spcAft>
                      </a:pPr>
                      <a:r>
                        <a:rPr lang="en-US" sz="3200" b="0" dirty="0">
                          <a:solidFill>
                            <a:schemeClr val="bg1"/>
                          </a:solidFill>
                        </a:rPr>
                        <a:t>At this stage, research paper's status reflects the transition from theoretical understanding to practical implementation, aiming to validate the efficacy of the proposed anomaly detection system utilizing GANs, transformers, and attentive highlighting on medical image datasets.</a:t>
                      </a: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50346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grpSp>
        <p:nvGrpSpPr>
          <p:cNvPr id="2" name="Group 2"/>
          <p:cNvGrpSpPr/>
          <p:nvPr/>
        </p:nvGrpSpPr>
        <p:grpSpPr>
          <a:xfrm>
            <a:off x="379589" y="4255749"/>
            <a:ext cx="5771288" cy="2128788"/>
            <a:chOff x="0" y="-47625"/>
            <a:chExt cx="7695051" cy="2838385"/>
          </a:xfrm>
        </p:grpSpPr>
        <p:sp>
          <p:nvSpPr>
            <p:cNvPr id="3" name="TextBox 3"/>
            <p:cNvSpPr txBox="1"/>
            <p:nvPr/>
          </p:nvSpPr>
          <p:spPr>
            <a:xfrm>
              <a:off x="0" y="2147325"/>
              <a:ext cx="7695051" cy="563244"/>
            </a:xfrm>
            <a:prstGeom prst="rect">
              <a:avLst/>
            </a:prstGeom>
          </p:spPr>
          <p:txBody>
            <a:bodyPr lIns="0" tIns="0" rIns="0" bIns="0" rtlCol="0" anchor="t">
              <a:spAutoFit/>
            </a:bodyPr>
            <a:lstStyle/>
            <a:p>
              <a:pPr marL="0" lvl="0" indent="0">
                <a:lnSpc>
                  <a:spcPts val="3360"/>
                </a:lnSpc>
                <a:spcBef>
                  <a:spcPct val="0"/>
                </a:spcBef>
              </a:pPr>
              <a:endParaRPr/>
            </a:p>
          </p:txBody>
        </p:sp>
        <p:sp>
          <p:nvSpPr>
            <p:cNvPr id="4" name="TextBox 4"/>
            <p:cNvSpPr txBox="1"/>
            <p:nvPr/>
          </p:nvSpPr>
          <p:spPr>
            <a:xfrm>
              <a:off x="0" y="-47625"/>
              <a:ext cx="7695051" cy="2838385"/>
            </a:xfrm>
            <a:prstGeom prst="rect">
              <a:avLst/>
            </a:prstGeom>
          </p:spPr>
          <p:txBody>
            <a:bodyPr lIns="0" tIns="0" rIns="0" bIns="0" rtlCol="0" anchor="t">
              <a:spAutoFit/>
            </a:bodyPr>
            <a:lstStyle/>
            <a:p>
              <a:pPr>
                <a:lnSpc>
                  <a:spcPts val="8250"/>
                </a:lnSpc>
              </a:pPr>
              <a:r>
                <a:rPr lang="en-US" sz="7500" dirty="0">
                  <a:solidFill>
                    <a:srgbClr val="FFFFFF"/>
                  </a:solidFill>
                  <a:latin typeface="Codec Pro Bold"/>
                </a:rPr>
                <a:t>Guide Approval</a:t>
              </a:r>
            </a:p>
          </p:txBody>
        </p:sp>
      </p:grpSp>
      <p:graphicFrame>
        <p:nvGraphicFramePr>
          <p:cNvPr id="5" name="Table 5"/>
          <p:cNvGraphicFramePr>
            <a:graphicFrameLocks noGrp="1"/>
          </p:cNvGraphicFramePr>
          <p:nvPr/>
        </p:nvGraphicFramePr>
        <p:xfrm>
          <a:off x="6169538" y="1638300"/>
          <a:ext cx="11317189" cy="1600200"/>
        </p:xfrm>
        <a:graphic>
          <a:graphicData uri="http://schemas.openxmlformats.org/drawingml/2006/table">
            <a:tbl>
              <a:tblPr/>
              <a:tblGrid>
                <a:gridCol w="11317189">
                  <a:extLst>
                    <a:ext uri="{9D8B030D-6E8A-4147-A177-3AD203B41FA5}">
                      <a16:colId xmlns:a16="http://schemas.microsoft.com/office/drawing/2014/main" val="20000"/>
                    </a:ext>
                  </a:extLst>
                </a:gridCol>
              </a:tblGrid>
              <a:tr h="1600200">
                <a:tc>
                  <a:txBody>
                    <a:bodyPr/>
                    <a:lstStyle/>
                    <a:p>
                      <a:pPr rtl="0">
                        <a:spcAft>
                          <a:spcPts val="1800"/>
                        </a:spcAft>
                      </a:pPr>
                      <a:endParaRPr lang="en-US" sz="2000" dirty="0">
                        <a:solidFill>
                          <a:schemeClr val="bg1"/>
                        </a:solidFill>
                      </a:endParaRPr>
                    </a:p>
                  </a:txBody>
                  <a:tcPr marL="190500" marR="190500" marT="190500" marB="190500" anchor="ctr">
                    <a:lnL w="0" cap="flat" cmpd="sng" algn="ctr">
                      <a:solidFill>
                        <a:srgbClr val="1B131B"/>
                      </a:solidFill>
                      <a:prstDash val="solid"/>
                      <a:round/>
                      <a:headEnd type="none" w="med" len="med"/>
                      <a:tailEnd type="none" w="med" len="med"/>
                    </a:lnL>
                    <a:lnR w="0" cap="flat" cmpd="sng" algn="ctr">
                      <a:solidFill>
                        <a:srgbClr val="1B131B"/>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7" name="Picture 6">
            <a:extLst>
              <a:ext uri="{FF2B5EF4-FFF2-40B4-BE49-F238E27FC236}">
                <a16:creationId xmlns:a16="http://schemas.microsoft.com/office/drawing/2014/main" id="{81DBE083-94C1-54AD-DD17-2CF1E91D10BA}"/>
              </a:ext>
            </a:extLst>
          </p:cNvPr>
          <p:cNvPicPr>
            <a:picLocks noChangeAspect="1"/>
          </p:cNvPicPr>
          <p:nvPr/>
        </p:nvPicPr>
        <p:blipFill>
          <a:blip r:embed="rId2"/>
          <a:stretch>
            <a:fillRect/>
          </a:stretch>
        </p:blipFill>
        <p:spPr>
          <a:xfrm>
            <a:off x="4856889" y="1638300"/>
            <a:ext cx="12801600" cy="7178471"/>
          </a:xfrm>
          <a:prstGeom prst="rect">
            <a:avLst/>
          </a:prstGeom>
        </p:spPr>
      </p:pic>
    </p:spTree>
    <p:extLst>
      <p:ext uri="{BB962C8B-B14F-4D97-AF65-F5344CB8AC3E}">
        <p14:creationId xmlns:p14="http://schemas.microsoft.com/office/powerpoint/2010/main" val="3895697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B131B"/>
        </a:solidFill>
        <a:effectLst/>
      </p:bgPr>
    </p:bg>
    <p:spTree>
      <p:nvGrpSpPr>
        <p:cNvPr id="1" name=""/>
        <p:cNvGrpSpPr/>
        <p:nvPr/>
      </p:nvGrpSpPr>
      <p:grpSpPr>
        <a:xfrm>
          <a:off x="0" y="0"/>
          <a:ext cx="0" cy="0"/>
          <a:chOff x="0" y="0"/>
          <a:chExt cx="0" cy="0"/>
        </a:xfrm>
      </p:grpSpPr>
      <p:sp>
        <p:nvSpPr>
          <p:cNvPr id="2" name="TextBox 2"/>
          <p:cNvSpPr txBox="1"/>
          <p:nvPr/>
        </p:nvSpPr>
        <p:spPr>
          <a:xfrm>
            <a:off x="3985138" y="3964245"/>
            <a:ext cx="10688650" cy="2291835"/>
          </a:xfrm>
          <a:prstGeom prst="rect">
            <a:avLst/>
          </a:prstGeom>
        </p:spPr>
        <p:txBody>
          <a:bodyPr lIns="0" tIns="0" rIns="0" bIns="0" rtlCol="0" anchor="t">
            <a:spAutoFit/>
          </a:bodyPr>
          <a:lstStyle/>
          <a:p>
            <a:pPr algn="ctr">
              <a:lnSpc>
                <a:spcPts val="16060"/>
              </a:lnSpc>
              <a:spcBef>
                <a:spcPct val="0"/>
              </a:spcBef>
            </a:pPr>
            <a:r>
              <a:rPr lang="en-US" sz="14600">
                <a:solidFill>
                  <a:srgbClr val="2667FF"/>
                </a:solidFill>
                <a:latin typeface="Codec Pro 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5345118"/>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[1] </a:t>
            </a:r>
            <a:r>
              <a:rPr lang="en-US" sz="1800" b="0" i="0" u="none" strike="noStrike" dirty="0" err="1">
                <a:solidFill>
                  <a:srgbClr val="0070C0"/>
                </a:solidFill>
                <a:effectLst/>
                <a:latin typeface="Arial" panose="020B0604020202020204" pitchFamily="34" charset="0"/>
              </a:rPr>
              <a:t>Chalapathy</a:t>
            </a:r>
            <a:r>
              <a:rPr lang="en-US" sz="1800" b="0" i="0" u="none" strike="noStrike" dirty="0">
                <a:solidFill>
                  <a:srgbClr val="0070C0"/>
                </a:solidFill>
                <a:effectLst/>
                <a:latin typeface="Arial" panose="020B0604020202020204" pitchFamily="34" charset="0"/>
              </a:rPr>
              <a:t>, R., &amp; Chawla, S. (2019). Deep learning for anomaly detection: A survey. </a:t>
            </a:r>
            <a:r>
              <a:rPr lang="en-US" sz="1800" b="0" i="1" u="none" strike="noStrike" dirty="0" err="1">
                <a:solidFill>
                  <a:srgbClr val="0070C0"/>
                </a:solidFill>
                <a:effectLst/>
                <a:latin typeface="Arial" panose="020B0604020202020204" pitchFamily="34" charset="0"/>
              </a:rPr>
              <a:t>arXiv</a:t>
            </a:r>
            <a:r>
              <a:rPr lang="en-US" sz="1800" b="0" i="1" u="none" strike="noStrike" dirty="0">
                <a:solidFill>
                  <a:srgbClr val="0070C0"/>
                </a:solidFill>
                <a:effectLst/>
                <a:latin typeface="Arial" panose="020B0604020202020204" pitchFamily="34" charset="0"/>
              </a:rPr>
              <a:t> preprint arXiv:1901.03407</a:t>
            </a:r>
            <a:r>
              <a:rPr lang="en-US" sz="1800" b="0" i="0" u="none" strike="noStrike" dirty="0">
                <a:solidFill>
                  <a:srgbClr val="0070C0"/>
                </a:solidFill>
                <a:effectLst/>
                <a:latin typeface="Arial" panose="020B0604020202020204" pitchFamily="34" charset="0"/>
              </a:rPr>
              <a:t>.</a:t>
            </a:r>
          </a:p>
          <a:p>
            <a:pPr algn="just">
              <a:lnSpc>
                <a:spcPts val="4196"/>
              </a:lnSpc>
            </a:pPr>
            <a:endParaRPr lang="en-US" dirty="0">
              <a:solidFill>
                <a:srgbClr val="0070C0"/>
              </a:solidFill>
              <a:latin typeface="Arial" panose="020B0604020202020204" pitchFamily="34" charset="0"/>
            </a:endParaRPr>
          </a:p>
          <a:p>
            <a:pPr marL="457200" indent="-457200" algn="just">
              <a:lnSpc>
                <a:spcPts val="4196"/>
              </a:lnSpc>
              <a:buFont typeface="Arial" panose="020B0604020202020204" pitchFamily="34" charset="0"/>
              <a:buChar char="•"/>
            </a:pPr>
            <a:r>
              <a:rPr lang="en-US" sz="2800" dirty="0">
                <a:latin typeface="Codec Pro" panose="020B0604020202020204" charset="0"/>
              </a:rPr>
              <a:t>The paper provides a thorough survey of deep learning-based anomaly detection methods, categorizing them and assessing their effectiveness across domains such as health and cyber-security. </a:t>
            </a:r>
          </a:p>
          <a:p>
            <a:pPr marL="457200" indent="-457200" algn="just">
              <a:lnSpc>
                <a:spcPts val="4196"/>
              </a:lnSpc>
              <a:buFont typeface="Arial" panose="020B0604020202020204" pitchFamily="34" charset="0"/>
              <a:buChar char="•"/>
            </a:pPr>
            <a:r>
              <a:rPr lang="en-US" sz="2800" dirty="0">
                <a:latin typeface="Codec Pro" panose="020B0604020202020204" charset="0"/>
              </a:rPr>
              <a:t>It emphasizes the lack of comparative analyses for deep learning architectures in outlier detection and highlights the promising results of deep learning techniques in various applications like fraud detection and medical domains. </a:t>
            </a:r>
          </a:p>
          <a:p>
            <a:pPr marL="457200" indent="-457200" algn="just">
              <a:lnSpc>
                <a:spcPts val="4196"/>
              </a:lnSpc>
              <a:buFont typeface="Arial" panose="020B0604020202020204" pitchFamily="34" charset="0"/>
              <a:buChar char="•"/>
            </a:pPr>
            <a:r>
              <a:rPr lang="en-US" sz="2800" dirty="0">
                <a:latin typeface="Codec Pro" panose="020B0604020202020204" charset="0"/>
              </a:rPr>
              <a:t>The paper suggests the need for further research to address challenges in real-world applications</a:t>
            </a:r>
          </a:p>
        </p:txBody>
      </p:sp>
    </p:spTree>
    <p:extLst>
      <p:ext uri="{BB962C8B-B14F-4D97-AF65-F5344CB8AC3E}">
        <p14:creationId xmlns:p14="http://schemas.microsoft.com/office/powerpoint/2010/main" val="3846714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6418937"/>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[2] </a:t>
            </a:r>
            <a:r>
              <a:rPr lang="en-US" sz="1800" b="0" i="0" u="none" strike="noStrike" dirty="0" err="1">
                <a:solidFill>
                  <a:srgbClr val="0070C0"/>
                </a:solidFill>
                <a:effectLst/>
                <a:latin typeface="Arial" panose="020B0604020202020204" pitchFamily="34" charset="0"/>
              </a:rPr>
              <a:t>Bougaham</a:t>
            </a:r>
            <a:r>
              <a:rPr lang="en-US" sz="1800" b="0" i="0" u="none" strike="noStrike" dirty="0">
                <a:solidFill>
                  <a:srgbClr val="0070C0"/>
                </a:solidFill>
                <a:effectLst/>
                <a:latin typeface="Arial" panose="020B0604020202020204" pitchFamily="34" charset="0"/>
              </a:rPr>
              <a:t>, A., </a:t>
            </a:r>
            <a:r>
              <a:rPr lang="en-US" sz="1800" b="0" i="0" u="none" strike="noStrike" dirty="0" err="1">
                <a:solidFill>
                  <a:srgbClr val="0070C0"/>
                </a:solidFill>
                <a:effectLst/>
                <a:latin typeface="Arial" panose="020B0604020202020204" pitchFamily="34" charset="0"/>
              </a:rPr>
              <a:t>Delchevalerie</a:t>
            </a:r>
            <a:r>
              <a:rPr lang="en-US" sz="1800" b="0" i="0" u="none" strike="noStrike" dirty="0">
                <a:solidFill>
                  <a:srgbClr val="0070C0"/>
                </a:solidFill>
                <a:effectLst/>
                <a:latin typeface="Arial" panose="020B0604020202020204" pitchFamily="34" charset="0"/>
              </a:rPr>
              <a:t>, V., </a:t>
            </a:r>
            <a:r>
              <a:rPr lang="en-US" sz="1800" b="0" i="0" u="none" strike="noStrike" dirty="0" err="1">
                <a:solidFill>
                  <a:srgbClr val="0070C0"/>
                </a:solidFill>
                <a:effectLst/>
                <a:latin typeface="Arial" panose="020B0604020202020204" pitchFamily="34" charset="0"/>
              </a:rPr>
              <a:t>Adoui</a:t>
            </a:r>
            <a:r>
              <a:rPr lang="en-US" sz="1800" b="0" i="0" u="none" strike="noStrike" dirty="0">
                <a:solidFill>
                  <a:srgbClr val="0070C0"/>
                </a:solidFill>
                <a:effectLst/>
                <a:latin typeface="Arial" panose="020B0604020202020204" pitchFamily="34" charset="0"/>
              </a:rPr>
              <a:t>, M. E., &amp; </a:t>
            </a:r>
            <a:r>
              <a:rPr lang="en-US" sz="1800" b="0" i="0" u="none" strike="noStrike" dirty="0" err="1">
                <a:solidFill>
                  <a:srgbClr val="0070C0"/>
                </a:solidFill>
                <a:effectLst/>
                <a:latin typeface="Arial" panose="020B0604020202020204" pitchFamily="34" charset="0"/>
              </a:rPr>
              <a:t>Frénay</a:t>
            </a:r>
            <a:r>
              <a:rPr lang="en-US" sz="1800" b="0" i="0" u="none" strike="noStrike" dirty="0">
                <a:solidFill>
                  <a:srgbClr val="0070C0"/>
                </a:solidFill>
                <a:effectLst/>
                <a:latin typeface="Arial" panose="020B0604020202020204" pitchFamily="34" charset="0"/>
              </a:rPr>
              <a:t>, B. (2023). Industrial and Medical Anomaly Detection Through Cycle-Consistent Adversarial Networks. </a:t>
            </a:r>
            <a:r>
              <a:rPr lang="en-US" sz="1800" b="0" i="0" u="none" strike="noStrike" dirty="0" err="1">
                <a:solidFill>
                  <a:srgbClr val="0070C0"/>
                </a:solidFill>
                <a:effectLst/>
                <a:latin typeface="Arial" panose="020B0604020202020204" pitchFamily="34" charset="0"/>
              </a:rPr>
              <a:t>arXiv</a:t>
            </a:r>
            <a:r>
              <a:rPr lang="en-US" sz="1800" b="0" i="0" u="none" strike="noStrike" dirty="0">
                <a:solidFill>
                  <a:srgbClr val="0070C0"/>
                </a:solidFill>
                <a:effectLst/>
                <a:latin typeface="Arial" panose="020B0604020202020204" pitchFamily="34" charset="0"/>
              </a:rPr>
              <a:t> preprint arXiv:2302.05154.</a:t>
            </a:r>
          </a:p>
          <a:p>
            <a:pPr algn="just">
              <a:lnSpc>
                <a:spcPts val="4196"/>
              </a:lnSpc>
            </a:pPr>
            <a:endParaRPr lang="en-US" dirty="0">
              <a:solidFill>
                <a:srgbClr val="0070C0"/>
              </a:solidFill>
              <a:latin typeface="Arial" panose="020B0604020202020204" pitchFamily="34" charset="0"/>
            </a:endParaRPr>
          </a:p>
          <a:p>
            <a:pPr marL="457200" indent="-457200" algn="just">
              <a:lnSpc>
                <a:spcPts val="4196"/>
              </a:lnSpc>
              <a:buFont typeface="Arial" panose="020B0604020202020204" pitchFamily="34" charset="0"/>
              <a:buChar char="•"/>
            </a:pPr>
            <a:r>
              <a:rPr lang="en-US" sz="2800" dirty="0">
                <a:latin typeface="Codec Pro" panose="020B0604020202020204" charset="0"/>
              </a:rPr>
              <a:t>The paper proposes an unsupervised anomaly detection method using Cycle-Generative Adversarial Networks (Cycle-GANs) for abnormal-to-normal image translation. </a:t>
            </a:r>
          </a:p>
          <a:p>
            <a:pPr marL="457200" indent="-457200" algn="just">
              <a:lnSpc>
                <a:spcPts val="4196"/>
              </a:lnSpc>
              <a:buFont typeface="Arial" panose="020B0604020202020204" pitchFamily="34" charset="0"/>
              <a:buChar char="•"/>
            </a:pPr>
            <a:r>
              <a:rPr lang="en-US" sz="2800" dirty="0">
                <a:latin typeface="Codec Pro" panose="020B0604020202020204" charset="0"/>
              </a:rPr>
              <a:t>It reconstructs input images with a normal generator, calculates anomaly scores based on differences, and flags anomalies above a threshold. </a:t>
            </a:r>
          </a:p>
          <a:p>
            <a:pPr marL="457200" indent="-457200" algn="just">
              <a:lnSpc>
                <a:spcPts val="4196"/>
              </a:lnSpc>
              <a:buFont typeface="Arial" panose="020B0604020202020204" pitchFamily="34" charset="0"/>
              <a:buChar char="•"/>
            </a:pPr>
            <a:r>
              <a:rPr lang="en-US" sz="2800" dirty="0">
                <a:latin typeface="Codec Pro" panose="020B0604020202020204" charset="0"/>
              </a:rPr>
              <a:t>While effective for various anomalies, the method has limitations in reconstructing textured and small defect images. It may struggle with noisy normal reconstructions and challenging abnormal images, impacting accuracy. </a:t>
            </a:r>
          </a:p>
          <a:p>
            <a:pPr marL="457200" indent="-457200" algn="just">
              <a:lnSpc>
                <a:spcPts val="4196"/>
              </a:lnSpc>
              <a:buFont typeface="Arial" panose="020B0604020202020204" pitchFamily="34" charset="0"/>
              <a:buChar char="•"/>
            </a:pPr>
            <a:r>
              <a:rPr lang="en-US" sz="2800" dirty="0">
                <a:latin typeface="Codec Pro" panose="020B0604020202020204" charset="0"/>
              </a:rPr>
              <a:t>However, it uniquely uses abnormal data during training, achieving an average accuracy of 97.2%. </a:t>
            </a:r>
            <a:endParaRPr lang="en-US" sz="3000" dirty="0">
              <a:solidFill>
                <a:srgbClr val="000000"/>
              </a:solidFill>
              <a:latin typeface="Century" panose="02040604050505020304" pitchFamily="18" charset="0"/>
            </a:endParaRPr>
          </a:p>
        </p:txBody>
      </p:sp>
    </p:spTree>
    <p:extLst>
      <p:ext uri="{BB962C8B-B14F-4D97-AF65-F5344CB8AC3E}">
        <p14:creationId xmlns:p14="http://schemas.microsoft.com/office/powerpoint/2010/main" val="1635152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5351786"/>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[3]. Zhang, L., Dai, Y., Fan, F., &amp; He, C. (2022). Anomaly Detection of GAN Industrial Image Based on Attention Feature Fusion. Sensors, 23(1), 355.</a:t>
            </a:r>
          </a:p>
          <a:p>
            <a:pPr algn="just">
              <a:lnSpc>
                <a:spcPts val="4196"/>
              </a:lnSpc>
            </a:pPr>
            <a:endParaRPr lang="en-US" dirty="0">
              <a:solidFill>
                <a:srgbClr val="0070C0"/>
              </a:solidFill>
              <a:latin typeface="Arial" panose="020B0604020202020204" pitchFamily="34" charset="0"/>
            </a:endParaRPr>
          </a:p>
          <a:p>
            <a:pPr marL="457200" indent="-457200" algn="just">
              <a:lnSpc>
                <a:spcPts val="4196"/>
              </a:lnSpc>
              <a:buFont typeface="Arial" panose="020B0604020202020204" pitchFamily="34" charset="0"/>
              <a:buChar char="•"/>
            </a:pPr>
            <a:r>
              <a:rPr lang="en-US" sz="3000" dirty="0">
                <a:solidFill>
                  <a:srgbClr val="000000"/>
                </a:solidFill>
                <a:latin typeface="Codec Pro" panose="020B0604020202020204" charset="0"/>
              </a:rPr>
              <a:t>The paper introduces an anomaly detection method for industrial product images using a Generative Adversarial Network (GAN) with attention feature fusion. </a:t>
            </a:r>
          </a:p>
          <a:p>
            <a:pPr marL="457200" indent="-457200" algn="just">
              <a:lnSpc>
                <a:spcPts val="4196"/>
              </a:lnSpc>
              <a:buFont typeface="Arial" panose="020B0604020202020204" pitchFamily="34" charset="0"/>
              <a:buChar char="•"/>
            </a:pPr>
            <a:r>
              <a:rPr lang="en-US" sz="3000" dirty="0">
                <a:solidFill>
                  <a:srgbClr val="000000"/>
                </a:solidFill>
                <a:latin typeface="Codec Pro" panose="020B0604020202020204" charset="0"/>
              </a:rPr>
              <a:t>This involves enhancing the encoder and decoder of the GAN with attention feature fusion to capture richer image channel features. </a:t>
            </a:r>
          </a:p>
          <a:p>
            <a:pPr marL="457200" indent="-457200" algn="just">
              <a:lnSpc>
                <a:spcPts val="4196"/>
              </a:lnSpc>
              <a:buFont typeface="Arial" panose="020B0604020202020204" pitchFamily="34" charset="0"/>
              <a:buChar char="•"/>
            </a:pPr>
            <a:r>
              <a:rPr lang="en-US" sz="3000" dirty="0">
                <a:solidFill>
                  <a:srgbClr val="000000"/>
                </a:solidFill>
                <a:latin typeface="Codec Pro" panose="020B0604020202020204" charset="0"/>
              </a:rPr>
              <a:t>The method utilizes random cut-paste image augmentation during training to enhance dataset diversity. </a:t>
            </a:r>
          </a:p>
          <a:p>
            <a:pPr marL="457200" indent="-457200" algn="just">
              <a:lnSpc>
                <a:spcPts val="4196"/>
              </a:lnSpc>
              <a:buFont typeface="Arial" panose="020B0604020202020204" pitchFamily="34" charset="0"/>
              <a:buChar char="•"/>
            </a:pPr>
            <a:r>
              <a:rPr lang="en-US" sz="3000" dirty="0">
                <a:solidFill>
                  <a:srgbClr val="000000"/>
                </a:solidFill>
                <a:latin typeface="Codec Pro" panose="020B0604020202020204" charset="0"/>
              </a:rPr>
              <a:t>Evaluation on the </a:t>
            </a:r>
            <a:r>
              <a:rPr lang="en-US" sz="3000" dirty="0" err="1">
                <a:solidFill>
                  <a:srgbClr val="000000"/>
                </a:solidFill>
                <a:latin typeface="Codec Pro" panose="020B0604020202020204" charset="0"/>
              </a:rPr>
              <a:t>MVTec</a:t>
            </a:r>
            <a:r>
              <a:rPr lang="en-US" sz="3000" dirty="0">
                <a:solidFill>
                  <a:srgbClr val="000000"/>
                </a:solidFill>
                <a:latin typeface="Codec Pro" panose="020B0604020202020204" charset="0"/>
              </a:rPr>
              <a:t> industrial detection dataset shows a 4.1% improvement in AUC, and the method enables pixel-level anomaly localization. </a:t>
            </a:r>
          </a:p>
        </p:txBody>
      </p:sp>
    </p:spTree>
    <p:extLst>
      <p:ext uri="{BB962C8B-B14F-4D97-AF65-F5344CB8AC3E}">
        <p14:creationId xmlns:p14="http://schemas.microsoft.com/office/powerpoint/2010/main" val="3233767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086100"/>
            <a:ext cx="16196410" cy="6422336"/>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[4]. Zhao, H., Li, Y., He, N., Ma, K., Fang, L., Li, H., &amp; Zheng, Y. (2021). Anomaly detection for medical images using self-supervised and translation-consistent features. IEEE Transactions on Medical Imaging, 40(12), 3641-3651.</a:t>
            </a:r>
          </a:p>
          <a:p>
            <a:pPr algn="just">
              <a:lnSpc>
                <a:spcPts val="4196"/>
              </a:lnSpc>
            </a:pPr>
            <a:endParaRPr lang="en-US" sz="3000" dirty="0">
              <a:solidFill>
                <a:srgbClr val="000000"/>
              </a:solidFill>
              <a:latin typeface="Century" panose="02040604050505020304" pitchFamily="18" charset="0"/>
            </a:endParaRP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SALAD is a framework for anomaly detection in medical images, focusing on rare diseases with limited labeled anomalous images. </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It employs a reconstruction-based method with structure similarity loss and center constraint loss to regulate feature learning from normal data. A self-supervised learning module enhances accuracy by utilizing raw normal data. </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Experiments on OCT and chest X-ray datasets demonstrate SALAD's effectiveness, but the paper lacks comparisons with existing methods. </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The authors suggest incorporating proxy tasks and exploring center constraint loss for improved outlier identification.</a:t>
            </a:r>
          </a:p>
        </p:txBody>
      </p:sp>
    </p:spTree>
    <p:extLst>
      <p:ext uri="{BB962C8B-B14F-4D97-AF65-F5344CB8AC3E}">
        <p14:creationId xmlns:p14="http://schemas.microsoft.com/office/powerpoint/2010/main" val="587618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266022">
            <a:off x="5055817" y="-2443801"/>
            <a:ext cx="8616642" cy="4292654"/>
          </a:xfrm>
          <a:custGeom>
            <a:avLst/>
            <a:gdLst/>
            <a:ahLst/>
            <a:cxnLst/>
            <a:rect l="l" t="t" r="r" b="b"/>
            <a:pathLst>
              <a:path w="8616642" h="4292654">
                <a:moveTo>
                  <a:pt x="0" y="0"/>
                </a:moveTo>
                <a:lnTo>
                  <a:pt x="8616642" y="0"/>
                </a:lnTo>
                <a:lnTo>
                  <a:pt x="8616642" y="4292654"/>
                </a:lnTo>
                <a:lnTo>
                  <a:pt x="0" y="4292654"/>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dirty="0"/>
          </a:p>
        </p:txBody>
      </p:sp>
      <p:sp>
        <p:nvSpPr>
          <p:cNvPr id="3" name="TextBox 3"/>
          <p:cNvSpPr txBox="1"/>
          <p:nvPr/>
        </p:nvSpPr>
        <p:spPr>
          <a:xfrm>
            <a:off x="1028700" y="1790700"/>
            <a:ext cx="12153900" cy="1101840"/>
          </a:xfrm>
          <a:prstGeom prst="rect">
            <a:avLst/>
          </a:prstGeom>
        </p:spPr>
        <p:txBody>
          <a:bodyPr wrap="square" lIns="0" tIns="0" rIns="0" bIns="0" rtlCol="0" anchor="t">
            <a:spAutoFit/>
          </a:bodyPr>
          <a:lstStyle/>
          <a:p>
            <a:pPr>
              <a:lnSpc>
                <a:spcPts val="8499"/>
              </a:lnSpc>
            </a:pPr>
            <a:r>
              <a:rPr lang="en-US" sz="8499" dirty="0">
                <a:solidFill>
                  <a:srgbClr val="1B131B"/>
                </a:solidFill>
                <a:latin typeface="Codec Pro Bold"/>
              </a:rPr>
              <a:t>LITERATURE SURVEY</a:t>
            </a:r>
          </a:p>
        </p:txBody>
      </p:sp>
      <p:sp>
        <p:nvSpPr>
          <p:cNvPr id="4" name="TextBox 4"/>
          <p:cNvSpPr txBox="1"/>
          <p:nvPr/>
        </p:nvSpPr>
        <p:spPr>
          <a:xfrm>
            <a:off x="1028700" y="981075"/>
            <a:ext cx="2713464" cy="320040"/>
          </a:xfrm>
          <a:prstGeom prst="rect">
            <a:avLst/>
          </a:prstGeom>
        </p:spPr>
        <p:txBody>
          <a:bodyPr lIns="0" tIns="0" rIns="0" bIns="0" rtlCol="0" anchor="t">
            <a:spAutoFit/>
          </a:bodyPr>
          <a:lstStyle/>
          <a:p>
            <a:pPr marL="0" lvl="0" indent="0">
              <a:lnSpc>
                <a:spcPts val="2340"/>
              </a:lnSpc>
              <a:spcBef>
                <a:spcPct val="0"/>
              </a:spcBef>
            </a:pPr>
            <a:r>
              <a:rPr lang="en-US" sz="1800" u="sng">
                <a:solidFill>
                  <a:srgbClr val="FFFFFF"/>
                </a:solidFill>
                <a:latin typeface="Codec Pro Bold"/>
                <a:hlinkClick r:id="rId5" action="ppaction://hlinksldjump"/>
              </a:rPr>
              <a:t>Back to Agenda</a:t>
            </a:r>
          </a:p>
        </p:txBody>
      </p:sp>
      <p:sp>
        <p:nvSpPr>
          <p:cNvPr id="6" name="TextBox 6"/>
          <p:cNvSpPr txBox="1"/>
          <p:nvPr/>
        </p:nvSpPr>
        <p:spPr>
          <a:xfrm>
            <a:off x="1062890" y="3467100"/>
            <a:ext cx="16196410" cy="5345118"/>
          </a:xfrm>
          <a:prstGeom prst="rect">
            <a:avLst/>
          </a:prstGeom>
        </p:spPr>
        <p:txBody>
          <a:bodyPr lIns="0" tIns="0" rIns="0" bIns="0" rtlCol="0" anchor="t">
            <a:spAutoFit/>
          </a:bodyPr>
          <a:lstStyle/>
          <a:p>
            <a:pPr algn="just">
              <a:lnSpc>
                <a:spcPts val="4196"/>
              </a:lnSpc>
            </a:pPr>
            <a:r>
              <a:rPr lang="en-US" sz="1800" b="0" i="0" u="none" strike="noStrike" dirty="0">
                <a:solidFill>
                  <a:srgbClr val="0070C0"/>
                </a:solidFill>
                <a:effectLst/>
                <a:latin typeface="Arial" panose="020B0604020202020204" pitchFamily="34" charset="0"/>
              </a:rPr>
              <a:t>[5]. </a:t>
            </a:r>
            <a:r>
              <a:rPr lang="en-US" sz="1800" b="0" i="0" u="none" strike="noStrike" dirty="0" err="1">
                <a:solidFill>
                  <a:srgbClr val="0070C0"/>
                </a:solidFill>
                <a:effectLst/>
                <a:latin typeface="Arial" panose="020B0604020202020204" pitchFamily="34" charset="0"/>
              </a:rPr>
              <a:t>Shvetsova</a:t>
            </a:r>
            <a:r>
              <a:rPr lang="en-US" sz="1800" b="0" i="0" u="none" strike="noStrike" dirty="0">
                <a:solidFill>
                  <a:srgbClr val="0070C0"/>
                </a:solidFill>
                <a:effectLst/>
                <a:latin typeface="Arial" panose="020B0604020202020204" pitchFamily="34" charset="0"/>
              </a:rPr>
              <a:t>, N., Bakker, B., </a:t>
            </a:r>
            <a:r>
              <a:rPr lang="en-US" sz="1800" b="0" i="0" u="none" strike="noStrike" dirty="0" err="1">
                <a:solidFill>
                  <a:srgbClr val="0070C0"/>
                </a:solidFill>
                <a:effectLst/>
                <a:latin typeface="Arial" panose="020B0604020202020204" pitchFamily="34" charset="0"/>
              </a:rPr>
              <a:t>Fedulova</a:t>
            </a:r>
            <a:r>
              <a:rPr lang="en-US" sz="1800" b="0" i="0" u="none" strike="noStrike" dirty="0">
                <a:solidFill>
                  <a:srgbClr val="0070C0"/>
                </a:solidFill>
                <a:effectLst/>
                <a:latin typeface="Arial" panose="020B0604020202020204" pitchFamily="34" charset="0"/>
              </a:rPr>
              <a:t>, I., Schulz, H., &amp; </a:t>
            </a:r>
            <a:r>
              <a:rPr lang="en-US" sz="1800" b="0" i="0" u="none" strike="noStrike" dirty="0" err="1">
                <a:solidFill>
                  <a:srgbClr val="0070C0"/>
                </a:solidFill>
                <a:effectLst/>
                <a:latin typeface="Arial" panose="020B0604020202020204" pitchFamily="34" charset="0"/>
              </a:rPr>
              <a:t>Dylov</a:t>
            </a:r>
            <a:r>
              <a:rPr lang="en-US" sz="1800" b="0" i="0" u="none" strike="noStrike" dirty="0">
                <a:solidFill>
                  <a:srgbClr val="0070C0"/>
                </a:solidFill>
                <a:effectLst/>
                <a:latin typeface="Arial" panose="020B0604020202020204" pitchFamily="34" charset="0"/>
              </a:rPr>
              <a:t>, D. V. (2021). Anomaly detection in medical imaging with deep perceptual autoencoders. IEEE Access, 9, 118571-118583.</a:t>
            </a:r>
          </a:p>
          <a:p>
            <a:pPr algn="just">
              <a:lnSpc>
                <a:spcPts val="4196"/>
              </a:lnSpc>
            </a:pPr>
            <a:endParaRPr lang="en-US" dirty="0">
              <a:solidFill>
                <a:srgbClr val="0070C0"/>
              </a:solidFill>
              <a:latin typeface="Arial" panose="020B0604020202020204" pitchFamily="34" charset="0"/>
            </a:endParaRP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The paper introduces a new method for anomaly detection in medical imaging using deep perceptual autoencoders.</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It performs well in detecting anomalies like metastases and abnormal chest X-rays but may be better suited for datasets with lower variability. </a:t>
            </a:r>
          </a:p>
          <a:p>
            <a:pPr marL="457200" indent="-457200" algn="just">
              <a:lnSpc>
                <a:spcPts val="4196"/>
              </a:lnSpc>
              <a:buFont typeface="Arial" panose="020B0604020202020204" pitchFamily="34" charset="0"/>
              <a:buChar char="•"/>
            </a:pPr>
            <a:r>
              <a:rPr lang="en-US" sz="2800" dirty="0">
                <a:solidFill>
                  <a:srgbClr val="000000"/>
                </a:solidFill>
                <a:latin typeface="Codec Pro" panose="020B0604020202020204" charset="0"/>
              </a:rPr>
              <a:t>The authors suggest future work should focus on understanding the impact of dataset diversity on method performance and advocate for a controlled study using a limited number of anomalies for consistent experiments.</a:t>
            </a:r>
          </a:p>
        </p:txBody>
      </p:sp>
    </p:spTree>
    <p:extLst>
      <p:ext uri="{BB962C8B-B14F-4D97-AF65-F5344CB8AC3E}">
        <p14:creationId xmlns:p14="http://schemas.microsoft.com/office/powerpoint/2010/main" val="3467215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01B1D108BF9A408AA81796E955B9A2" ma:contentTypeVersion="13" ma:contentTypeDescription="Create a new document." ma:contentTypeScope="" ma:versionID="151c143fd64d765dfe47d405d952783a">
  <xsd:schema xmlns:xsd="http://www.w3.org/2001/XMLSchema" xmlns:xs="http://www.w3.org/2001/XMLSchema" xmlns:p="http://schemas.microsoft.com/office/2006/metadata/properties" xmlns:ns3="44a0c0cc-37b0-4679-9234-86882c4111ed" xmlns:ns4="a203dc8b-5e21-4c8f-a717-1daa26f4039c" targetNamespace="http://schemas.microsoft.com/office/2006/metadata/properties" ma:root="true" ma:fieldsID="406af53255ad5467d5ba0a0418b21e07" ns3:_="" ns4:_="">
    <xsd:import namespace="44a0c0cc-37b0-4679-9234-86882c4111ed"/>
    <xsd:import namespace="a203dc8b-5e21-4c8f-a717-1daa26f4039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0c0cc-37b0-4679-9234-86882c4111e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203dc8b-5e21-4c8f-a717-1daa26f4039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a203dc8b-5e21-4c8f-a717-1daa26f4039c" xsi:nil="true"/>
  </documentManagement>
</p:properties>
</file>

<file path=customXml/itemProps1.xml><?xml version="1.0" encoding="utf-8"?>
<ds:datastoreItem xmlns:ds="http://schemas.openxmlformats.org/officeDocument/2006/customXml" ds:itemID="{3C872E18-88B6-495B-B410-ECD87233F0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a0c0cc-37b0-4679-9234-86882c4111ed"/>
    <ds:schemaRef ds:uri="a203dc8b-5e21-4c8f-a717-1daa26f4039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E116D9-06EB-4017-B31D-5A8E9A1F326C}">
  <ds:schemaRefs>
    <ds:schemaRef ds:uri="http://schemas.microsoft.com/sharepoint/v3/contenttype/forms"/>
  </ds:schemaRefs>
</ds:datastoreItem>
</file>

<file path=customXml/itemProps3.xml><?xml version="1.0" encoding="utf-8"?>
<ds:datastoreItem xmlns:ds="http://schemas.openxmlformats.org/officeDocument/2006/customXml" ds:itemID="{7EAB5B8B-FDDD-49B8-905D-85FBE886275C}">
  <ds:schemaRefs>
    <ds:schemaRef ds:uri="http://schemas.microsoft.com/office/2006/metadata/properties"/>
    <ds:schemaRef ds:uri="http://purl.org/dc/elements/1.1/"/>
    <ds:schemaRef ds:uri="44a0c0cc-37b0-4679-9234-86882c4111ed"/>
    <ds:schemaRef ds:uri="http://purl.org/dc/dcmitype/"/>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a203dc8b-5e21-4c8f-a717-1daa26f4039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1083</TotalTime>
  <Words>7899</Words>
  <Application>Microsoft Office PowerPoint</Application>
  <PresentationFormat>Custom</PresentationFormat>
  <Paragraphs>511</Paragraphs>
  <Slides>45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Century</vt:lpstr>
      <vt:lpstr>Google Sans</vt:lpstr>
      <vt:lpstr>Söhne</vt:lpstr>
      <vt:lpstr>Codec Pro</vt:lpstr>
      <vt:lpstr>Calibri</vt:lpstr>
      <vt:lpstr>Canva Sans</vt:lpstr>
      <vt:lpstr>Codec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Transformer-Guided GANs and Attention-based Highlighting for Improved Anomaly Detection in Medical Images</dc:title>
  <dc:creator>Nayan Khemka</dc:creator>
  <cp:lastModifiedBy>Nayan Khemka</cp:lastModifiedBy>
  <cp:revision>9</cp:revision>
  <dcterms:created xsi:type="dcterms:W3CDTF">2006-08-16T00:00:00Z</dcterms:created>
  <dcterms:modified xsi:type="dcterms:W3CDTF">2024-01-10T06:16:05Z</dcterms:modified>
  <dc:identifier>DAF28gWiBig</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0x010100C201B1D108BF9A408AA81796E955B9A2</vt:lpwstr>
  </property>
</Properties>
</file>